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5" r:id="rId7"/>
    <p:sldId id="261" r:id="rId8"/>
    <p:sldId id="262" r:id="rId9"/>
    <p:sldId id="263" r:id="rId10"/>
    <p:sldId id="264"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006600"/>
    <a:srgbClr val="A50021"/>
    <a:srgbClr val="B2B2B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222" y="25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2B8252-BBDF-4F3E-99DD-FDBD05B00347}" type="datetimeFigureOut">
              <a:rPr lang="en-US" smtClean="0"/>
              <a:pPr/>
              <a:t>12/8/2010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545E45-C649-4D67-A449-351E3BE6448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545E45-C649-4D67-A449-351E3BE64485}"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F07F92C-B372-47C1-980B-19C6578E5FB6}" type="datetimeFigureOut">
              <a:rPr lang="en-US" smtClean="0"/>
              <a:pPr/>
              <a:t>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A317A-8F90-4387-96DD-E84EE2EAB4A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07F92C-B372-47C1-980B-19C6578E5FB6}" type="datetimeFigureOut">
              <a:rPr lang="en-US" smtClean="0"/>
              <a:pPr/>
              <a:t>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A317A-8F90-4387-96DD-E84EE2EAB4A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07F92C-B372-47C1-980B-19C6578E5FB6}" type="datetimeFigureOut">
              <a:rPr lang="en-US" smtClean="0"/>
              <a:pPr/>
              <a:t>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A317A-8F90-4387-96DD-E84EE2EAB4A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07F92C-B372-47C1-980B-19C6578E5FB6}" type="datetimeFigureOut">
              <a:rPr lang="en-US" smtClean="0"/>
              <a:pPr/>
              <a:t>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A317A-8F90-4387-96DD-E84EE2EAB4A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07F92C-B372-47C1-980B-19C6578E5FB6}" type="datetimeFigureOut">
              <a:rPr lang="en-US" smtClean="0"/>
              <a:pPr/>
              <a:t>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A317A-8F90-4387-96DD-E84EE2EAB4A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F07F92C-B372-47C1-980B-19C6578E5FB6}" type="datetimeFigureOut">
              <a:rPr lang="en-US" smtClean="0"/>
              <a:pPr/>
              <a:t>12/8/2010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1A317A-8F90-4387-96DD-E84EE2EAB4A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F07F92C-B372-47C1-980B-19C6578E5FB6}" type="datetimeFigureOut">
              <a:rPr lang="en-US" smtClean="0"/>
              <a:pPr/>
              <a:t>12/8/2010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1A317A-8F90-4387-96DD-E84EE2EAB4A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F07F92C-B372-47C1-980B-19C6578E5FB6}" type="datetimeFigureOut">
              <a:rPr lang="en-US" smtClean="0"/>
              <a:pPr/>
              <a:t>12/8/2010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1A317A-8F90-4387-96DD-E84EE2EAB4A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07F92C-B372-47C1-980B-19C6578E5FB6}" type="datetimeFigureOut">
              <a:rPr lang="en-US" smtClean="0"/>
              <a:pPr/>
              <a:t>12/8/2010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1A317A-8F90-4387-96DD-E84EE2EAB4A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07F92C-B372-47C1-980B-19C6578E5FB6}" type="datetimeFigureOut">
              <a:rPr lang="en-US" smtClean="0"/>
              <a:pPr/>
              <a:t>12/8/2010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1A317A-8F90-4387-96DD-E84EE2EAB4A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07F92C-B372-47C1-980B-19C6578E5FB6}" type="datetimeFigureOut">
              <a:rPr lang="en-US" smtClean="0"/>
              <a:pPr/>
              <a:t>12/8/2010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1A317A-8F90-4387-96DD-E84EE2EAB4A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07F92C-B372-47C1-980B-19C6578E5FB6}" type="datetimeFigureOut">
              <a:rPr lang="en-US" smtClean="0"/>
              <a:pPr/>
              <a:t>12/8/2010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1A317A-8F90-4387-96DD-E84EE2EAB4A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image" Target="http://planecrashinfo.com/images/phase%20flight.jpg" TargetMode="External"/><Relationship Id="rId2" Type="http://schemas.openxmlformats.org/officeDocument/2006/relationships/image" Target="../media/image20.jpeg"/><Relationship Id="rId1" Type="http://schemas.openxmlformats.org/officeDocument/2006/relationships/slideLayout" Target="../slideLayouts/slideLayout7.xml"/><Relationship Id="rId5" Type="http://schemas.openxmlformats.org/officeDocument/2006/relationships/image" Target="../media/image22.gif"/><Relationship Id="rId4" Type="http://schemas.openxmlformats.org/officeDocument/2006/relationships/image" Target="../media/image21.wmf"/></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www.churchatthemovies.com/blog/wp-content/uploads/2009/08/roller-coaster.jpg" TargetMode="External"/><Relationship Id="rId1" Type="http://schemas.openxmlformats.org/officeDocument/2006/relationships/slideLayout" Target="../slideLayouts/slideLayout7.xml"/><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3000" b="-2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2514600"/>
            <a:ext cx="5486400" cy="1085850"/>
          </a:xfrm>
        </p:spPr>
        <p:txBody>
          <a:bodyPr>
            <a:normAutofit fontScale="90000"/>
          </a:bodyPr>
          <a:lstStyle/>
          <a:p>
            <a:r>
              <a:rPr lang="en-US" b="1" dirty="0" smtClean="0">
                <a:solidFill>
                  <a:schemeClr val="tx1">
                    <a:lumMod val="95000"/>
                    <a:lumOff val="5000"/>
                  </a:schemeClr>
                </a:solidFill>
              </a:rPr>
              <a:t>How has the wheel affected society??</a:t>
            </a:r>
            <a:endParaRPr lang="en-US" b="1" dirty="0">
              <a:solidFill>
                <a:schemeClr val="tx1">
                  <a:lumMod val="95000"/>
                  <a:lumOff val="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1676400" y="152400"/>
            <a:ext cx="5277407" cy="101566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6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Conclusion</a:t>
            </a:r>
            <a:endParaRPr kumimoji="0" lang="en-US" altLang="ja-JP" sz="6000" b="0" i="0" u="none" strike="noStrike" cap="none" normalizeH="0" baseline="0" dirty="0" smtClean="0">
              <a:ln>
                <a:noFill/>
              </a:ln>
              <a:solidFill>
                <a:schemeClr val="tx1"/>
              </a:solidFill>
              <a:effectLst/>
              <a:latin typeface="Copperplate Gothic Bold" pitchFamily="34" charset="0"/>
              <a:cs typeface="Arial" pitchFamily="34" charset="0"/>
            </a:endParaRPr>
          </a:p>
        </p:txBody>
      </p:sp>
      <p:sp>
        <p:nvSpPr>
          <p:cNvPr id="21506" name="Rectangle 2"/>
          <p:cNvSpPr>
            <a:spLocks noChangeArrowheads="1"/>
          </p:cNvSpPr>
          <p:nvPr/>
        </p:nvSpPr>
        <p:spPr bwMode="auto">
          <a:xfrm>
            <a:off x="0" y="989112"/>
            <a:ext cx="914400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altLang="ja-JP" sz="2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Overall the wheel has </a:t>
            </a:r>
            <a:r>
              <a:rPr lang="en-US" altLang="ja-JP" sz="2000" dirty="0" smtClean="0">
                <a:latin typeface="Copperplate Gothic Bold" pitchFamily="34" charset="0"/>
                <a:ea typeface="MS Mincho" pitchFamily="49" charset="-128"/>
                <a:cs typeface="Arial" pitchFamily="34" charset="0"/>
              </a:rPr>
              <a:t>e</a:t>
            </a:r>
            <a:r>
              <a:rPr kumimoji="0" lang="en-US" altLang="ja-JP" sz="2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ffected society hugely. The wheel has made travel a lot faster and made us a lot lazier because now instead of walking to school we all get driven or catch the bus. </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altLang="ja-JP" sz="2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 We also have more entertainment like the roller coaster and more things to do. Everything happens faster and we get lazier and lazier.</a:t>
            </a:r>
            <a:endParaRPr kumimoji="0" lang="en-US" altLang="ja-JP" sz="2000" b="0" i="0" u="none" strike="noStrike" cap="none" normalizeH="0" baseline="0" dirty="0" smtClean="0">
              <a:ln>
                <a:noFill/>
              </a:ln>
              <a:solidFill>
                <a:schemeClr val="tx1"/>
              </a:solidFill>
              <a:effectLst/>
              <a:latin typeface="Copperplate Gothic Bold" pitchFamily="34" charset="0"/>
              <a:cs typeface="Arial" pitchFamily="34" charset="0"/>
            </a:endParaRPr>
          </a:p>
        </p:txBody>
      </p:sp>
      <p:pic>
        <p:nvPicPr>
          <p:cNvPr id="21510" name="Picture 6" descr="http://bluebuddies.com/gallery/Smurf_T_Shirt/jpg/Lazy_Smurf_T-Shirt.jpg"/>
          <p:cNvPicPr>
            <a:picLocks noChangeAspect="1" noChangeArrowheads="1"/>
          </p:cNvPicPr>
          <p:nvPr/>
        </p:nvPicPr>
        <p:blipFill>
          <a:blip r:embed="rId2" cstate="print"/>
          <a:srcRect/>
          <a:stretch>
            <a:fillRect/>
          </a:stretch>
        </p:blipFill>
        <p:spPr bwMode="auto">
          <a:xfrm>
            <a:off x="0" y="3200400"/>
            <a:ext cx="4876800" cy="3657600"/>
          </a:xfrm>
          <a:prstGeom prst="rect">
            <a:avLst/>
          </a:prstGeom>
          <a:noFill/>
        </p:spPr>
      </p:pic>
      <p:pic>
        <p:nvPicPr>
          <p:cNvPr id="21512" name="Picture 8" descr="http://img1.loadtr.com/b-411579-BMW_Automobile_.jpg"/>
          <p:cNvPicPr>
            <a:picLocks noChangeAspect="1" noChangeArrowheads="1"/>
          </p:cNvPicPr>
          <p:nvPr/>
        </p:nvPicPr>
        <p:blipFill>
          <a:blip r:embed="rId3" cstate="print"/>
          <a:srcRect/>
          <a:stretch>
            <a:fillRect/>
          </a:stretch>
        </p:blipFill>
        <p:spPr bwMode="auto">
          <a:xfrm>
            <a:off x="4902058" y="3200400"/>
            <a:ext cx="4257464" cy="31908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1505"/>
                                        </p:tgtEl>
                                        <p:attrNameLst>
                                          <p:attrName>style.visibility</p:attrName>
                                        </p:attrNameLst>
                                      </p:cBhvr>
                                      <p:to>
                                        <p:strVal val="visible"/>
                                      </p:to>
                                    </p:set>
                                    <p:anim calcmode="discrete" valueType="clr">
                                      <p:cBhvr override="childStyle">
                                        <p:cTn id="7" dur="80"/>
                                        <p:tgtEl>
                                          <p:spTgt spid="2150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1505"/>
                                        </p:tgtEl>
                                        <p:attrNameLst>
                                          <p:attrName>fillcolor</p:attrName>
                                        </p:attrNameLst>
                                      </p:cBhvr>
                                      <p:tavLst>
                                        <p:tav tm="0">
                                          <p:val>
                                            <p:clrVal>
                                              <a:schemeClr val="accent2"/>
                                            </p:clrVal>
                                          </p:val>
                                        </p:tav>
                                        <p:tav tm="50000">
                                          <p:val>
                                            <p:clrVal>
                                              <a:schemeClr val="hlink"/>
                                            </p:clrVal>
                                          </p:val>
                                        </p:tav>
                                      </p:tavLst>
                                    </p:anim>
                                    <p:set>
                                      <p:cBhvr>
                                        <p:cTn id="9" dur="80"/>
                                        <p:tgtEl>
                                          <p:spTgt spid="21505"/>
                                        </p:tgtEl>
                                        <p:attrNameLst>
                                          <p:attrName>fill.type</p:attrName>
                                        </p:attrNameLst>
                                      </p:cBhvr>
                                      <p:to>
                                        <p:strVal val="solid"/>
                                      </p:to>
                                    </p:set>
                                  </p:childTnLst>
                                </p:cTn>
                              </p:par>
                            </p:childTnLst>
                          </p:cTn>
                        </p:par>
                        <p:par>
                          <p:cTn id="10" fill="hold">
                            <p:stCondLst>
                              <p:cond delay="440"/>
                            </p:stCondLst>
                            <p:childTnLst>
                              <p:par>
                                <p:cTn id="11" presetID="34" presetClass="entr" presetSubtype="0" fill="hold" grpId="0" nodeType="afterEffect">
                                  <p:stCondLst>
                                    <p:cond delay="0"/>
                                  </p:stCondLst>
                                  <p:childTnLst>
                                    <p:set>
                                      <p:cBhvr>
                                        <p:cTn id="12" dur="1" fill="hold">
                                          <p:stCondLst>
                                            <p:cond delay="0"/>
                                          </p:stCondLst>
                                        </p:cTn>
                                        <p:tgtEl>
                                          <p:spTgt spid="21506"/>
                                        </p:tgtEl>
                                        <p:attrNameLst>
                                          <p:attrName>style.visibility</p:attrName>
                                        </p:attrNameLst>
                                      </p:cBhvr>
                                      <p:to>
                                        <p:strVal val="visible"/>
                                      </p:to>
                                    </p:set>
                                    <p:anim from="(-#ppt_w/2)" to="(#ppt_x)" calcmode="lin" valueType="num">
                                      <p:cBhvr>
                                        <p:cTn id="13" dur="600" fill="hold">
                                          <p:stCondLst>
                                            <p:cond delay="0"/>
                                          </p:stCondLst>
                                        </p:cTn>
                                        <p:tgtEl>
                                          <p:spTgt spid="21506"/>
                                        </p:tgtEl>
                                        <p:attrNameLst>
                                          <p:attrName>ppt_x</p:attrName>
                                        </p:attrNameLst>
                                      </p:cBhvr>
                                    </p:anim>
                                    <p:anim from="0" to="-1.0" calcmode="lin" valueType="num">
                                      <p:cBhvr>
                                        <p:cTn id="14" dur="200" decel="50000" autoRev="1" fill="hold">
                                          <p:stCondLst>
                                            <p:cond delay="600"/>
                                          </p:stCondLst>
                                        </p:cTn>
                                        <p:tgtEl>
                                          <p:spTgt spid="21506"/>
                                        </p:tgtEl>
                                        <p:attrNameLst>
                                          <p:attrName>xshear</p:attrName>
                                        </p:attrNameLst>
                                      </p:cBhvr>
                                    </p:anim>
                                    <p:animScale>
                                      <p:cBhvr>
                                        <p:cTn id="15" dur="200" decel="100000" autoRev="1" fill="hold">
                                          <p:stCondLst>
                                            <p:cond delay="600"/>
                                          </p:stCondLst>
                                        </p:cTn>
                                        <p:tgtEl>
                                          <p:spTgt spid="21506"/>
                                        </p:tgtEl>
                                      </p:cBhvr>
                                      <p:from x="100000" y="100000"/>
                                      <p:to x="80000" y="100000"/>
                                    </p:animScale>
                                    <p:anim by="(#ppt_h/3+#ppt_w*0.1)" calcmode="lin" valueType="num">
                                      <p:cBhvr additive="sum">
                                        <p:cTn id="16" dur="200" decel="100000" autoRev="1" fill="hold">
                                          <p:stCondLst>
                                            <p:cond delay="600"/>
                                          </p:stCondLst>
                                        </p:cTn>
                                        <p:tgtEl>
                                          <p:spTgt spid="21506"/>
                                        </p:tgtEl>
                                        <p:attrNameLst>
                                          <p:attrName>ppt_x</p:attrName>
                                        </p:attrNameLst>
                                      </p:cBhvr>
                                    </p:anim>
                                  </p:childTnLst>
                                </p:cTn>
                              </p:par>
                            </p:childTnLst>
                          </p:cTn>
                        </p:par>
                        <p:par>
                          <p:cTn id="17" fill="hold">
                            <p:stCondLst>
                              <p:cond delay="1440"/>
                            </p:stCondLst>
                            <p:childTnLst>
                              <p:par>
                                <p:cTn id="18" presetID="23" presetClass="entr" presetSubtype="16" fill="hold" nodeType="afterEffect">
                                  <p:stCondLst>
                                    <p:cond delay="0"/>
                                  </p:stCondLst>
                                  <p:childTnLst>
                                    <p:set>
                                      <p:cBhvr>
                                        <p:cTn id="19" dur="1" fill="hold">
                                          <p:stCondLst>
                                            <p:cond delay="0"/>
                                          </p:stCondLst>
                                        </p:cTn>
                                        <p:tgtEl>
                                          <p:spTgt spid="21510"/>
                                        </p:tgtEl>
                                        <p:attrNameLst>
                                          <p:attrName>style.visibility</p:attrName>
                                        </p:attrNameLst>
                                      </p:cBhvr>
                                      <p:to>
                                        <p:strVal val="visible"/>
                                      </p:to>
                                    </p:set>
                                    <p:anim calcmode="lin" valueType="num">
                                      <p:cBhvr>
                                        <p:cTn id="20" dur="500" fill="hold"/>
                                        <p:tgtEl>
                                          <p:spTgt spid="21510"/>
                                        </p:tgtEl>
                                        <p:attrNameLst>
                                          <p:attrName>ppt_w</p:attrName>
                                        </p:attrNameLst>
                                      </p:cBhvr>
                                      <p:tavLst>
                                        <p:tav tm="0">
                                          <p:val>
                                            <p:fltVal val="0"/>
                                          </p:val>
                                        </p:tav>
                                        <p:tav tm="100000">
                                          <p:val>
                                            <p:strVal val="#ppt_w"/>
                                          </p:val>
                                        </p:tav>
                                      </p:tavLst>
                                    </p:anim>
                                    <p:anim calcmode="lin" valueType="num">
                                      <p:cBhvr>
                                        <p:cTn id="21" dur="500" fill="hold"/>
                                        <p:tgtEl>
                                          <p:spTgt spid="21510"/>
                                        </p:tgtEl>
                                        <p:attrNameLst>
                                          <p:attrName>ppt_h</p:attrName>
                                        </p:attrNameLst>
                                      </p:cBhvr>
                                      <p:tavLst>
                                        <p:tav tm="0">
                                          <p:val>
                                            <p:fltVal val="0"/>
                                          </p:val>
                                        </p:tav>
                                        <p:tav tm="100000">
                                          <p:val>
                                            <p:strVal val="#ppt_h"/>
                                          </p:val>
                                        </p:tav>
                                      </p:tavLst>
                                    </p:anim>
                                  </p:childTnLst>
                                </p:cTn>
                              </p:par>
                            </p:childTnLst>
                          </p:cTn>
                        </p:par>
                        <p:par>
                          <p:cTn id="22" fill="hold">
                            <p:stCondLst>
                              <p:cond delay="1940"/>
                            </p:stCondLst>
                            <p:childTnLst>
                              <p:par>
                                <p:cTn id="23" presetID="49" presetClass="entr" presetSubtype="0" decel="100000" fill="hold" nodeType="afterEffect">
                                  <p:stCondLst>
                                    <p:cond delay="0"/>
                                  </p:stCondLst>
                                  <p:childTnLst>
                                    <p:set>
                                      <p:cBhvr>
                                        <p:cTn id="24" dur="1" fill="hold">
                                          <p:stCondLst>
                                            <p:cond delay="0"/>
                                          </p:stCondLst>
                                        </p:cTn>
                                        <p:tgtEl>
                                          <p:spTgt spid="21512"/>
                                        </p:tgtEl>
                                        <p:attrNameLst>
                                          <p:attrName>style.visibility</p:attrName>
                                        </p:attrNameLst>
                                      </p:cBhvr>
                                      <p:to>
                                        <p:strVal val="visible"/>
                                      </p:to>
                                    </p:set>
                                    <p:anim calcmode="lin" valueType="num">
                                      <p:cBhvr>
                                        <p:cTn id="25" dur="500" fill="hold"/>
                                        <p:tgtEl>
                                          <p:spTgt spid="21512"/>
                                        </p:tgtEl>
                                        <p:attrNameLst>
                                          <p:attrName>ppt_w</p:attrName>
                                        </p:attrNameLst>
                                      </p:cBhvr>
                                      <p:tavLst>
                                        <p:tav tm="0">
                                          <p:val>
                                            <p:fltVal val="0"/>
                                          </p:val>
                                        </p:tav>
                                        <p:tav tm="100000">
                                          <p:val>
                                            <p:strVal val="#ppt_w"/>
                                          </p:val>
                                        </p:tav>
                                      </p:tavLst>
                                    </p:anim>
                                    <p:anim calcmode="lin" valueType="num">
                                      <p:cBhvr>
                                        <p:cTn id="26" dur="500" fill="hold"/>
                                        <p:tgtEl>
                                          <p:spTgt spid="21512"/>
                                        </p:tgtEl>
                                        <p:attrNameLst>
                                          <p:attrName>ppt_h</p:attrName>
                                        </p:attrNameLst>
                                      </p:cBhvr>
                                      <p:tavLst>
                                        <p:tav tm="0">
                                          <p:val>
                                            <p:fltVal val="0"/>
                                          </p:val>
                                        </p:tav>
                                        <p:tav tm="100000">
                                          <p:val>
                                            <p:strVal val="#ppt_h"/>
                                          </p:val>
                                        </p:tav>
                                      </p:tavLst>
                                    </p:anim>
                                    <p:anim calcmode="lin" valueType="num">
                                      <p:cBhvr>
                                        <p:cTn id="27" dur="500" fill="hold"/>
                                        <p:tgtEl>
                                          <p:spTgt spid="21512"/>
                                        </p:tgtEl>
                                        <p:attrNameLst>
                                          <p:attrName>style.rotation</p:attrName>
                                        </p:attrNameLst>
                                      </p:cBhvr>
                                      <p:tavLst>
                                        <p:tav tm="0">
                                          <p:val>
                                            <p:fltVal val="360"/>
                                          </p:val>
                                        </p:tav>
                                        <p:tav tm="100000">
                                          <p:val>
                                            <p:fltVal val="0"/>
                                          </p:val>
                                        </p:tav>
                                      </p:tavLst>
                                    </p:anim>
                                    <p:animEffect transition="in" filter="fade">
                                      <p:cBhvr>
                                        <p:cTn id="28" dur="500"/>
                                        <p:tgtEl>
                                          <p:spTgt spid="215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5" grpId="0"/>
      <p:bldP spid="21506"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7000" b="-17000"/>
          </a:stretch>
        </a:blipFill>
        <a:effectLst/>
      </p:bgPr>
    </p:bg>
    <p:spTree>
      <p:nvGrpSpPr>
        <p:cNvPr id="1" name=""/>
        <p:cNvGrpSpPr/>
        <p:nvPr/>
      </p:nvGrpSpPr>
      <p:grpSpPr>
        <a:xfrm>
          <a:off x="0" y="0"/>
          <a:ext cx="0" cy="0"/>
          <a:chOff x="0" y="0"/>
          <a:chExt cx="0" cy="0"/>
        </a:xfrm>
      </p:grpSpPr>
      <p:sp>
        <p:nvSpPr>
          <p:cNvPr id="2" name="TextBox 1"/>
          <p:cNvSpPr txBox="1"/>
          <p:nvPr/>
        </p:nvSpPr>
        <p:spPr>
          <a:xfrm>
            <a:off x="1295400" y="228600"/>
            <a:ext cx="5943600" cy="1015663"/>
          </a:xfrm>
          <a:prstGeom prst="rect">
            <a:avLst/>
          </a:prstGeom>
          <a:noFill/>
        </p:spPr>
        <p:txBody>
          <a:bodyPr wrap="square" rtlCol="0">
            <a:spAutoFit/>
          </a:bodyPr>
          <a:lstStyle/>
          <a:p>
            <a:r>
              <a:rPr lang="en-US" sz="6000" dirty="0" smtClean="0">
                <a:latin typeface="Copperplate Gothic Bold" pitchFamily="34" charset="0"/>
              </a:rPr>
              <a:t>Bibliography</a:t>
            </a:r>
            <a:endParaRPr lang="en-US" sz="6000" dirty="0">
              <a:latin typeface="Copperplate Gothic Bold" pitchFamily="34" charset="0"/>
            </a:endParaRPr>
          </a:p>
        </p:txBody>
      </p:sp>
      <p:sp>
        <p:nvSpPr>
          <p:cNvPr id="25601" name="Rectangle 1"/>
          <p:cNvSpPr>
            <a:spLocks noChangeArrowheads="1"/>
          </p:cNvSpPr>
          <p:nvPr/>
        </p:nvSpPr>
        <p:spPr bwMode="auto">
          <a:xfrm>
            <a:off x="228600" y="1878456"/>
            <a:ext cx="9144000"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pperplate Gothic Bold" pitchFamily="34" charset="0"/>
                <a:ea typeface="Times New Roman" pitchFamily="18" charset="0"/>
                <a:cs typeface="Arial" pitchFamily="34" charset="0"/>
              </a:rPr>
              <a:t>http://en.wikipedia.org/wiki/Automobile</a:t>
            </a:r>
            <a:endParaRPr kumimoji="0" lang="en-NZ" altLang="zh-CN" sz="2000" b="0" i="0" u="none" strike="noStrike" cap="none" normalizeH="0" baseline="0" dirty="0" smtClean="0">
              <a:ln>
                <a:noFill/>
              </a:ln>
              <a:solidFill>
                <a:schemeClr val="tx1"/>
              </a:solidFill>
              <a:effectLst/>
              <a:latin typeface="Copperplate Gothic Bold"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pperplate Gothic Bold" pitchFamily="34" charset="0"/>
                <a:ea typeface="Times New Roman" pitchFamily="18" charset="0"/>
                <a:cs typeface="Arial" pitchFamily="34" charset="0"/>
              </a:rPr>
              <a:t>http://en.wikipedia.org/wiki/Chariot </a:t>
            </a:r>
            <a:endParaRPr kumimoji="0" lang="en-NZ" altLang="zh-CN" sz="2000" b="0" i="0" u="none" strike="noStrike" cap="none" normalizeH="0" baseline="0" dirty="0" smtClean="0">
              <a:ln>
                <a:noFill/>
              </a:ln>
              <a:solidFill>
                <a:schemeClr val="tx1"/>
              </a:solidFill>
              <a:effectLst/>
              <a:latin typeface="Copperplate Gothic Bold"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pperplate Gothic Bold" pitchFamily="34" charset="0"/>
                <a:ea typeface="Times New Roman" pitchFamily="18" charset="0"/>
                <a:cs typeface="Arial" pitchFamily="34" charset="0"/>
              </a:rPr>
              <a:t>http://en.wikipedia.org/wiki/Train</a:t>
            </a:r>
            <a:endParaRPr kumimoji="0" lang="en-NZ" altLang="zh-CN" sz="2000" b="0" i="0" u="none" strike="noStrike" cap="none" normalizeH="0" baseline="0" dirty="0" smtClean="0">
              <a:ln>
                <a:noFill/>
              </a:ln>
              <a:solidFill>
                <a:schemeClr val="tx1"/>
              </a:solidFill>
              <a:effectLst/>
              <a:latin typeface="Copperplate Gothic Bold"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pperplate Gothic Bold" pitchFamily="34" charset="0"/>
                <a:ea typeface="Times New Roman" pitchFamily="18" charset="0"/>
                <a:cs typeface="Arial" pitchFamily="34" charset="0"/>
              </a:rPr>
              <a:t>http://www.ideafinder.com/history/inventions/wheel.htm</a:t>
            </a:r>
            <a:endParaRPr kumimoji="0" lang="en-NZ" altLang="zh-CN" sz="2000" b="0" i="0" u="none" strike="noStrike" cap="none" normalizeH="0" baseline="0" dirty="0" smtClean="0">
              <a:ln>
                <a:noFill/>
              </a:ln>
              <a:solidFill>
                <a:schemeClr val="tx1"/>
              </a:solidFill>
              <a:effectLst/>
              <a:latin typeface="Copperplate Gothic Bold"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2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http://en.wikipedia.org/wiki/Wright_brothers</a:t>
            </a:r>
            <a:endParaRPr kumimoji="0" lang="en-NZ" altLang="zh-CN" sz="2000" b="0" i="0" u="none" strike="noStrike" cap="none" normalizeH="0" baseline="0" dirty="0" smtClean="0">
              <a:ln>
                <a:noFill/>
              </a:ln>
              <a:solidFill>
                <a:schemeClr val="tx1"/>
              </a:solidFill>
              <a:effectLst/>
              <a:latin typeface="Copperplate Gothic Bold"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2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http://en.wikipedia.org/wiki/Bicycle</a:t>
            </a:r>
            <a:endParaRPr kumimoji="0" lang="en-NZ" altLang="zh-CN" sz="2000" b="0" i="0" u="none" strike="noStrike" cap="none" normalizeH="0" baseline="0" dirty="0" smtClean="0">
              <a:ln>
                <a:noFill/>
              </a:ln>
              <a:solidFill>
                <a:schemeClr val="tx1"/>
              </a:solidFill>
              <a:effectLst/>
              <a:latin typeface="Copperplate Gothic Bold"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2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http://en.wikipedia.org/wiki/Roller_coaster</a:t>
            </a:r>
            <a:endParaRPr kumimoji="0" lang="en-NZ" altLang="zh-CN" sz="2000" b="0" i="0" u="none" strike="noStrike" cap="none" normalizeH="0" baseline="0" dirty="0" smtClean="0">
              <a:ln>
                <a:noFill/>
              </a:ln>
              <a:solidFill>
                <a:schemeClr val="tx1"/>
              </a:solidFill>
              <a:effectLst/>
              <a:latin typeface="Copperplate Gothic Bold"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NZ" altLang="zh-CN"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34" presetClass="entr" presetSubtype="0" fill="hold" grpId="0" nodeType="afterEffect">
                                  <p:stCondLst>
                                    <p:cond delay="0"/>
                                  </p:stCondLst>
                                  <p:childTnLst>
                                    <p:set>
                                      <p:cBhvr>
                                        <p:cTn id="10" dur="1" fill="hold">
                                          <p:stCondLst>
                                            <p:cond delay="0"/>
                                          </p:stCondLst>
                                        </p:cTn>
                                        <p:tgtEl>
                                          <p:spTgt spid="25601"/>
                                        </p:tgtEl>
                                        <p:attrNameLst>
                                          <p:attrName>style.visibility</p:attrName>
                                        </p:attrNameLst>
                                      </p:cBhvr>
                                      <p:to>
                                        <p:strVal val="visible"/>
                                      </p:to>
                                    </p:set>
                                    <p:anim from="(-#ppt_w/2)" to="(#ppt_x)" calcmode="lin" valueType="num">
                                      <p:cBhvr>
                                        <p:cTn id="11" dur="600" fill="hold">
                                          <p:stCondLst>
                                            <p:cond delay="0"/>
                                          </p:stCondLst>
                                        </p:cTn>
                                        <p:tgtEl>
                                          <p:spTgt spid="25601"/>
                                        </p:tgtEl>
                                        <p:attrNameLst>
                                          <p:attrName>ppt_x</p:attrName>
                                        </p:attrNameLst>
                                      </p:cBhvr>
                                    </p:anim>
                                    <p:anim from="0" to="-1.0" calcmode="lin" valueType="num">
                                      <p:cBhvr>
                                        <p:cTn id="12" dur="200" decel="50000" autoRev="1" fill="hold">
                                          <p:stCondLst>
                                            <p:cond delay="600"/>
                                          </p:stCondLst>
                                        </p:cTn>
                                        <p:tgtEl>
                                          <p:spTgt spid="25601"/>
                                        </p:tgtEl>
                                        <p:attrNameLst>
                                          <p:attrName>xshear</p:attrName>
                                        </p:attrNameLst>
                                      </p:cBhvr>
                                    </p:anim>
                                    <p:animScale>
                                      <p:cBhvr>
                                        <p:cTn id="13" dur="200" decel="100000" autoRev="1" fill="hold">
                                          <p:stCondLst>
                                            <p:cond delay="600"/>
                                          </p:stCondLst>
                                        </p:cTn>
                                        <p:tgtEl>
                                          <p:spTgt spid="25601"/>
                                        </p:tgtEl>
                                      </p:cBhvr>
                                      <p:from x="100000" y="100000"/>
                                      <p:to x="80000" y="100000"/>
                                    </p:animScale>
                                    <p:anim by="(#ppt_h/3+#ppt_w*0.1)" calcmode="lin" valueType="num">
                                      <p:cBhvr additive="sum">
                                        <p:cTn id="14" dur="200" decel="100000" autoRev="1" fill="hold">
                                          <p:stCondLst>
                                            <p:cond delay="600"/>
                                          </p:stCondLst>
                                        </p:cTn>
                                        <p:tgtEl>
                                          <p:spTgt spid="25601"/>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5601"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3000" b="-53000"/>
          </a:stretch>
        </a:blipFill>
        <a:effectLst/>
      </p:bgPr>
    </p:bg>
    <p:spTree>
      <p:nvGrpSpPr>
        <p:cNvPr id="1" name=""/>
        <p:cNvGrpSpPr/>
        <p:nvPr/>
      </p:nvGrpSpPr>
      <p:grpSpPr>
        <a:xfrm>
          <a:off x="0" y="0"/>
          <a:ext cx="0" cy="0"/>
          <a:chOff x="0" y="0"/>
          <a:chExt cx="0" cy="0"/>
        </a:xfrm>
      </p:grpSpPr>
      <p:sp>
        <p:nvSpPr>
          <p:cNvPr id="1025" name="Rectangle 1"/>
          <p:cNvSpPr>
            <a:spLocks noChangeArrowheads="1"/>
          </p:cNvSpPr>
          <p:nvPr/>
        </p:nvSpPr>
        <p:spPr bwMode="auto">
          <a:xfrm>
            <a:off x="457200" y="304800"/>
            <a:ext cx="7772400"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smtClean="0">
                <a:ln>
                  <a:noFill/>
                </a:ln>
                <a:solidFill>
                  <a:schemeClr val="tx1"/>
                </a:solidFill>
                <a:effectLst/>
                <a:latin typeface="Copperplate Gothic Bold" pitchFamily="34" charset="0"/>
                <a:ea typeface="MS Mincho" pitchFamily="49" charset="-128"/>
                <a:cs typeface="Times New Roman" pitchFamily="18" charset="0"/>
              </a:rPr>
              <a:t>Reflection</a:t>
            </a:r>
            <a:endParaRPr kumimoji="0" lang="en-US" sz="3600" b="0" i="0" u="none" strike="noStrike" cap="none" normalizeH="0" baseline="0" dirty="0" smtClean="0">
              <a:ln>
                <a:noFill/>
              </a:ln>
              <a:solidFill>
                <a:schemeClr val="tx1"/>
              </a:solidFill>
              <a:effectLst/>
              <a:latin typeface="Copperplate Gothic Bold"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1" u="sng" strike="noStrike" cap="none" normalizeH="0" baseline="0" dirty="0" smtClean="0">
                <a:ln>
                  <a:noFill/>
                </a:ln>
                <a:solidFill>
                  <a:schemeClr val="tx1"/>
                </a:solidFill>
                <a:effectLst/>
                <a:latin typeface="Copperplate Gothic Bold" pitchFamily="34" charset="0"/>
                <a:ea typeface="MS Mincho" pitchFamily="49" charset="-128"/>
                <a:cs typeface="Times New Roman" pitchFamily="18" charset="0"/>
              </a:rPr>
              <a:t>What we did well:</a:t>
            </a:r>
            <a:endParaRPr kumimoji="0" lang="en-US" sz="2400" b="0" i="0" u="none" strike="noStrike" cap="none" normalizeH="0" baseline="0" dirty="0" smtClean="0">
              <a:ln>
                <a:noFill/>
              </a:ln>
              <a:solidFill>
                <a:schemeClr val="tx1"/>
              </a:solidFill>
              <a:effectLst/>
              <a:latin typeface="Copperplate Gothic Bold"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pperplate Gothic Bold" pitchFamily="34" charset="0"/>
                <a:ea typeface="MS Mincho" pitchFamily="49" charset="-128"/>
                <a:cs typeface="Times New Roman" pitchFamily="18" charset="0"/>
              </a:rPr>
              <a:t>We did the power point presentation well because it looks good and is informative</a:t>
            </a:r>
            <a:endParaRPr kumimoji="0" lang="en-US" b="0" i="0" u="none" strike="noStrike" cap="none" normalizeH="0" baseline="0" dirty="0" smtClean="0">
              <a:ln>
                <a:noFill/>
              </a:ln>
              <a:solidFill>
                <a:schemeClr val="tx1"/>
              </a:solidFill>
              <a:effectLst/>
              <a:latin typeface="Copperplate Gothic Bold"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1" u="sng" strike="noStrike" cap="none" normalizeH="0" baseline="0" dirty="0" smtClean="0">
                <a:ln>
                  <a:noFill/>
                </a:ln>
                <a:solidFill>
                  <a:schemeClr val="tx1"/>
                </a:solidFill>
                <a:effectLst/>
                <a:latin typeface="Copperplate Gothic Bold" pitchFamily="34" charset="0"/>
                <a:ea typeface="MS Mincho" pitchFamily="49" charset="-128"/>
                <a:cs typeface="Times New Roman" pitchFamily="18" charset="0"/>
              </a:rPr>
              <a:t>What we didn’t do well:</a:t>
            </a:r>
            <a:endParaRPr kumimoji="0" lang="en-US" sz="2400" b="0" i="0" u="none" strike="noStrike" cap="none" normalizeH="0" baseline="0" dirty="0" smtClean="0">
              <a:ln>
                <a:noFill/>
              </a:ln>
              <a:solidFill>
                <a:schemeClr val="tx1"/>
              </a:solidFill>
              <a:effectLst/>
              <a:latin typeface="Copperplate Gothic Bold"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pperplate Gothic Bold" pitchFamily="34" charset="0"/>
                <a:ea typeface="MS Mincho" pitchFamily="49" charset="-128"/>
                <a:cs typeface="Times New Roman" pitchFamily="18" charset="0"/>
              </a:rPr>
              <a:t>We didn’t prepare for the presentation very well because we are still reading off sheets of paper.</a:t>
            </a:r>
            <a:endParaRPr kumimoji="0" lang="en-US" b="0" i="0" u="none" strike="noStrike" cap="none" normalizeH="0" baseline="0" dirty="0" smtClean="0">
              <a:ln>
                <a:noFill/>
              </a:ln>
              <a:solidFill>
                <a:schemeClr val="tx1"/>
              </a:solidFill>
              <a:effectLst/>
              <a:latin typeface="Copperplate Gothic Bold"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1" u="sng" strike="noStrike" cap="none" normalizeH="0" baseline="0" dirty="0" smtClean="0">
                <a:ln>
                  <a:noFill/>
                </a:ln>
                <a:solidFill>
                  <a:schemeClr val="tx1"/>
                </a:solidFill>
                <a:effectLst/>
                <a:latin typeface="Copperplate Gothic Bold" pitchFamily="34" charset="0"/>
                <a:ea typeface="MS Mincho" pitchFamily="49" charset="-128"/>
                <a:cs typeface="Times New Roman" pitchFamily="18" charset="0"/>
              </a:rPr>
              <a:t>What did we learn about research?</a:t>
            </a:r>
            <a:endParaRPr kumimoji="0" lang="en-US" sz="2400" b="0" i="0" u="none" strike="noStrike" cap="none" normalizeH="0" baseline="0" dirty="0" smtClean="0">
              <a:ln>
                <a:noFill/>
              </a:ln>
              <a:solidFill>
                <a:schemeClr val="tx1"/>
              </a:solidFill>
              <a:effectLst/>
              <a:latin typeface="Copperplate Gothic Bold"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pperplate Gothic Bold" pitchFamily="34" charset="0"/>
                <a:ea typeface="MS Mincho" pitchFamily="49" charset="-128"/>
                <a:cs typeface="Times New Roman" pitchFamily="18" charset="0"/>
              </a:rPr>
              <a:t>The research is easy if you get stuck in and do it but it is difficult if you muck around for ages.</a:t>
            </a:r>
            <a:endParaRPr kumimoji="0" lang="en-US" b="0" i="0" u="none" strike="noStrike" cap="none" normalizeH="0" baseline="0" dirty="0" smtClean="0">
              <a:ln>
                <a:noFill/>
              </a:ln>
              <a:solidFill>
                <a:schemeClr val="tx1"/>
              </a:solidFill>
              <a:effectLst/>
              <a:latin typeface="Copperplate Gothic Bold"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1" u="sng" strike="noStrike" cap="none" normalizeH="0" baseline="0" dirty="0" smtClean="0">
                <a:ln>
                  <a:noFill/>
                </a:ln>
                <a:solidFill>
                  <a:schemeClr val="tx1"/>
                </a:solidFill>
                <a:effectLst/>
                <a:latin typeface="Copperplate Gothic Bold" pitchFamily="34" charset="0"/>
                <a:ea typeface="MS Mincho" pitchFamily="49" charset="-128"/>
                <a:cs typeface="Times New Roman" pitchFamily="18" charset="0"/>
              </a:rPr>
              <a:t>What advice would we give someone else doing the same thing? </a:t>
            </a:r>
            <a:endParaRPr kumimoji="0" lang="en-US" sz="2400" b="0" i="0" u="none" strike="noStrike" cap="none" normalizeH="0" baseline="0" dirty="0" smtClean="0">
              <a:ln>
                <a:noFill/>
              </a:ln>
              <a:solidFill>
                <a:schemeClr val="tx1"/>
              </a:solidFill>
              <a:effectLst/>
              <a:latin typeface="Copperplate Gothic Bold"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pperplate Gothic Bold" pitchFamily="34" charset="0"/>
                <a:ea typeface="MS Mincho" pitchFamily="49" charset="-128"/>
                <a:cs typeface="Times New Roman" pitchFamily="18" charset="0"/>
              </a:rPr>
              <a:t>Do it well the first time so that you don’t have to keep going back to it.</a:t>
            </a:r>
            <a:endParaRPr kumimoji="0" lang="en-US" b="0" i="0" u="none" strike="noStrike" cap="none" normalizeH="0" baseline="0" dirty="0" smtClean="0">
              <a:ln>
                <a:noFill/>
              </a:ln>
              <a:solidFill>
                <a:schemeClr val="tx1"/>
              </a:solidFill>
              <a:effectLst/>
              <a:latin typeface="Copperplate Gothic Bold"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025"/>
                                        </p:tgtEl>
                                        <p:attrNameLst>
                                          <p:attrName>style.visibility</p:attrName>
                                        </p:attrNameLst>
                                      </p:cBhvr>
                                      <p:to>
                                        <p:strVal val="visible"/>
                                      </p:to>
                                    </p:set>
                                    <p:anim calcmode="lin" valueType="num">
                                      <p:cBhvr>
                                        <p:cTn id="7" dur="1000" fill="hold"/>
                                        <p:tgtEl>
                                          <p:spTgt spid="1025"/>
                                        </p:tgtEl>
                                        <p:attrNameLst>
                                          <p:attrName>ppt_w</p:attrName>
                                        </p:attrNameLst>
                                      </p:cBhvr>
                                      <p:tavLst>
                                        <p:tav tm="0">
                                          <p:val>
                                            <p:fltVal val="0"/>
                                          </p:val>
                                        </p:tav>
                                        <p:tav tm="100000">
                                          <p:val>
                                            <p:strVal val="#ppt_w"/>
                                          </p:val>
                                        </p:tav>
                                      </p:tavLst>
                                    </p:anim>
                                    <p:anim calcmode="lin" valueType="num">
                                      <p:cBhvr>
                                        <p:cTn id="8" dur="1000" fill="hold"/>
                                        <p:tgtEl>
                                          <p:spTgt spid="1025"/>
                                        </p:tgtEl>
                                        <p:attrNameLst>
                                          <p:attrName>ppt_h</p:attrName>
                                        </p:attrNameLst>
                                      </p:cBhvr>
                                      <p:tavLst>
                                        <p:tav tm="0">
                                          <p:val>
                                            <p:fltVal val="0"/>
                                          </p:val>
                                        </p:tav>
                                        <p:tav tm="100000">
                                          <p:val>
                                            <p:strVal val="#ppt_h"/>
                                          </p:val>
                                        </p:tav>
                                      </p:tavLst>
                                    </p:anim>
                                    <p:anim calcmode="lin" valueType="num">
                                      <p:cBhvr>
                                        <p:cTn id="9" dur="1000" fill="hold"/>
                                        <p:tgtEl>
                                          <p:spTgt spid="102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02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339" name="Picture 3" descr="http://christiansofiraq.com/assyrian%20chariot.jpg"/>
          <p:cNvPicPr>
            <a:picLocks noChangeAspect="1" noChangeArrowheads="1"/>
          </p:cNvPicPr>
          <p:nvPr/>
        </p:nvPicPr>
        <p:blipFill>
          <a:blip r:embed="rId2" cstate="print"/>
          <a:srcRect/>
          <a:stretch>
            <a:fillRect/>
          </a:stretch>
        </p:blipFill>
        <p:spPr bwMode="auto">
          <a:xfrm>
            <a:off x="3581400" y="3200400"/>
            <a:ext cx="4810738" cy="3390068"/>
          </a:xfrm>
          <a:prstGeom prst="rect">
            <a:avLst/>
          </a:prstGeom>
          <a:noFill/>
        </p:spPr>
      </p:pic>
      <p:sp>
        <p:nvSpPr>
          <p:cNvPr id="14337" name="Rectangle 1"/>
          <p:cNvSpPr>
            <a:spLocks noChangeArrowheads="1"/>
          </p:cNvSpPr>
          <p:nvPr/>
        </p:nvSpPr>
        <p:spPr bwMode="auto">
          <a:xfrm>
            <a:off x="152400" y="989112"/>
            <a:ext cx="655320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altLang="ja-JP" sz="2000" b="0" i="0" u="none" strike="noStrike" cap="none" normalizeH="0" baseline="0" dirty="0" smtClean="0">
                <a:ln>
                  <a:noFill/>
                </a:ln>
                <a:effectLst/>
                <a:latin typeface="Copperplate Gothic Bold" pitchFamily="34" charset="0"/>
                <a:ea typeface="MS Mincho" pitchFamily="49" charset="-128"/>
                <a:cs typeface="CordiaUPC" pitchFamily="34" charset="-34"/>
              </a:rPr>
              <a:t>The earliest known use of the wheel was thought to be around 3500BC </a:t>
            </a:r>
            <a:r>
              <a:rPr lang="en-US" altLang="ja-JP" sz="2000" dirty="0" smtClean="0">
                <a:latin typeface="Copperplate Gothic Bold" pitchFamily="34" charset="0"/>
                <a:ea typeface="MS Mincho" pitchFamily="49" charset="-128"/>
                <a:cs typeface="CordiaUPC" pitchFamily="34" charset="-34"/>
              </a:rPr>
              <a:t>as a potters wheel </a:t>
            </a:r>
            <a:r>
              <a:rPr kumimoji="0" lang="en-US" altLang="ja-JP" sz="2000" b="0" i="0" u="none" strike="noStrike" cap="none" normalizeH="0" baseline="0" dirty="0" smtClean="0">
                <a:ln>
                  <a:noFill/>
                </a:ln>
                <a:effectLst/>
                <a:latin typeface="Copperplate Gothic Bold" pitchFamily="34" charset="0"/>
                <a:ea typeface="MS Mincho" pitchFamily="49" charset="-128"/>
                <a:cs typeface="CordiaUPC" pitchFamily="34" charset="-34"/>
              </a:rPr>
              <a:t>in Mesopotamia which is part of modern day Iraq. </a:t>
            </a: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altLang="ja-JP" sz="2000" b="0" i="0" u="none" strike="noStrike" cap="none" normalizeH="0" baseline="0" dirty="0" smtClean="0">
                <a:ln>
                  <a:noFill/>
                </a:ln>
                <a:effectLst/>
                <a:latin typeface="Copperplate Gothic Bold" pitchFamily="34" charset="0"/>
                <a:ea typeface="MS Mincho" pitchFamily="49" charset="-128"/>
                <a:cs typeface="CordiaUPC" pitchFamily="34" charset="-34"/>
              </a:rPr>
              <a:t>The wheel was probably first used for transport in Mesopotamian chariots</a:t>
            </a:r>
            <a:r>
              <a:rPr kumimoji="0" lang="en-US" altLang="ja-JP" sz="2000" b="0" i="0" u="none" strike="noStrike" cap="none" normalizeH="0" baseline="0" dirty="0" smtClean="0">
                <a:ln>
                  <a:noFill/>
                </a:ln>
                <a:effectLst/>
                <a:latin typeface="Arial" pitchFamily="34" charset="0"/>
                <a:ea typeface="MS Mincho" pitchFamily="49" charset="-128"/>
                <a:cs typeface="Arial" pitchFamily="34" charset="0"/>
              </a:rPr>
              <a:t>.</a:t>
            </a:r>
            <a:endParaRPr kumimoji="0" lang="en-US" altLang="ja-JP" sz="2000" b="0" i="0" u="none" strike="noStrike" cap="none" normalizeH="0" baseline="0" dirty="0" smtClean="0">
              <a:ln>
                <a:noFill/>
              </a:ln>
              <a:effectLst/>
              <a:latin typeface="Arial" pitchFamily="34" charset="0"/>
              <a:cs typeface="Arial" pitchFamily="34" charset="0"/>
            </a:endParaRPr>
          </a:p>
        </p:txBody>
      </p:sp>
      <p:sp>
        <p:nvSpPr>
          <p:cNvPr id="3" name="Rectangle 2"/>
          <p:cNvSpPr/>
          <p:nvPr/>
        </p:nvSpPr>
        <p:spPr>
          <a:xfrm>
            <a:off x="0" y="0"/>
            <a:ext cx="9448800" cy="1015663"/>
          </a:xfrm>
          <a:prstGeom prst="rect">
            <a:avLst/>
          </a:prstGeom>
        </p:spPr>
        <p:txBody>
          <a:bodyPr wrap="square">
            <a:spAutoFit/>
          </a:bodyPr>
          <a:lstStyle/>
          <a:p>
            <a:pPr lvl="0" fontAlgn="base">
              <a:spcBef>
                <a:spcPct val="0"/>
              </a:spcBef>
              <a:spcAft>
                <a:spcPct val="0"/>
              </a:spcAft>
            </a:pPr>
            <a:r>
              <a:rPr kumimoji="0" lang="en-US" altLang="ja-JP" sz="6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History of the wheel</a:t>
            </a:r>
            <a:endParaRPr kumimoji="0" lang="en-NZ" altLang="zh-CN" sz="6000" b="0" i="0" u="none" strike="noStrike" cap="none" normalizeH="0" baseline="0" dirty="0" smtClean="0">
              <a:ln>
                <a:noFill/>
              </a:ln>
              <a:solidFill>
                <a:schemeClr val="tx1"/>
              </a:solidFill>
              <a:effectLst/>
              <a:latin typeface="Copperplate Gothic Bold" pitchFamily="34" charset="0"/>
              <a:ea typeface="Times New Roman" pitchFamily="18" charset="0"/>
              <a:cs typeface="Arial" pitchFamily="34" charset="0"/>
            </a:endParaRPr>
          </a:p>
        </p:txBody>
      </p:sp>
      <p:pic>
        <p:nvPicPr>
          <p:cNvPr id="14341" name="Picture 5" descr="http://www.archaeology.org/interactive/zominthos/wp-content/uploads/2009/09/5.-Potters-Wheel-Back.jpg"/>
          <p:cNvPicPr>
            <a:picLocks noChangeAspect="1" noChangeArrowheads="1"/>
          </p:cNvPicPr>
          <p:nvPr/>
        </p:nvPicPr>
        <p:blipFill>
          <a:blip r:embed="rId3" cstate="print"/>
          <a:srcRect/>
          <a:stretch>
            <a:fillRect/>
          </a:stretch>
        </p:blipFill>
        <p:spPr bwMode="auto">
          <a:xfrm>
            <a:off x="228600" y="3200400"/>
            <a:ext cx="3144096" cy="3107415"/>
          </a:xfrm>
          <a:prstGeom prst="rect">
            <a:avLst/>
          </a:prstGeom>
          <a:noFill/>
        </p:spPr>
      </p:pic>
      <p:grpSp>
        <p:nvGrpSpPr>
          <p:cNvPr id="8" name="Group 7"/>
          <p:cNvGrpSpPr/>
          <p:nvPr/>
        </p:nvGrpSpPr>
        <p:grpSpPr>
          <a:xfrm>
            <a:off x="6786155" y="1905000"/>
            <a:ext cx="2357845" cy="2133600"/>
            <a:chOff x="6786155" y="1905000"/>
            <a:chExt cx="2357845" cy="2133600"/>
          </a:xfrm>
        </p:grpSpPr>
        <p:pic>
          <p:nvPicPr>
            <p:cNvPr id="14343" name="Picture 7" descr="http://open-site.org/img/chirone/01mesopotamia.jpg"/>
            <p:cNvPicPr>
              <a:picLocks noChangeAspect="1" noChangeArrowheads="1"/>
            </p:cNvPicPr>
            <p:nvPr/>
          </p:nvPicPr>
          <p:blipFill>
            <a:blip r:embed="rId4" cstate="print"/>
            <a:srcRect/>
            <a:stretch>
              <a:fillRect/>
            </a:stretch>
          </p:blipFill>
          <p:spPr bwMode="auto">
            <a:xfrm>
              <a:off x="6786155" y="1905000"/>
              <a:ext cx="2357845" cy="2133600"/>
            </a:xfrm>
            <a:prstGeom prst="rect">
              <a:avLst/>
            </a:prstGeom>
            <a:noFill/>
          </p:spPr>
        </p:pic>
        <p:sp>
          <p:nvSpPr>
            <p:cNvPr id="7" name="Rectangle 6"/>
            <p:cNvSpPr/>
            <p:nvPr/>
          </p:nvSpPr>
          <p:spPr>
            <a:xfrm>
              <a:off x="7391400" y="2362200"/>
              <a:ext cx="914400" cy="76200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anim calcmode="discrete" valueType="clr">
                                      <p:cBhvr override="childStyle">
                                        <p:cTn id="7"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gtEl>
                                        <p:attrNameLst>
                                          <p:attrName>fillcolor</p:attrName>
                                        </p:attrNameLst>
                                      </p:cBhvr>
                                      <p:tavLst>
                                        <p:tav tm="0">
                                          <p:val>
                                            <p:clrVal>
                                              <a:schemeClr val="accent2"/>
                                            </p:clrVal>
                                          </p:val>
                                        </p:tav>
                                        <p:tav tm="50000">
                                          <p:val>
                                            <p:clrVal>
                                              <a:schemeClr val="hlink"/>
                                            </p:clrVal>
                                          </p:val>
                                        </p:tav>
                                      </p:tavLst>
                                    </p:anim>
                                    <p:set>
                                      <p:cBhvr>
                                        <p:cTn id="9" dur="80"/>
                                        <p:tgtEl>
                                          <p:spTgt spid="3"/>
                                        </p:tgtEl>
                                        <p:attrNameLst>
                                          <p:attrName>fill.type</p:attrName>
                                        </p:attrNameLst>
                                      </p:cBhvr>
                                      <p:to>
                                        <p:strVal val="solid"/>
                                      </p:to>
                                    </p:set>
                                  </p:childTnLst>
                                </p:cTn>
                              </p:par>
                            </p:childTnLst>
                          </p:cTn>
                        </p:par>
                        <p:par>
                          <p:cTn id="10" fill="hold">
                            <p:stCondLst>
                              <p:cond delay="720"/>
                            </p:stCondLst>
                            <p:childTnLst>
                              <p:par>
                                <p:cTn id="11" presetID="26" presetClass="entr" presetSubtype="0" fill="hold" grpId="0" nodeType="afterEffect">
                                  <p:stCondLst>
                                    <p:cond delay="0"/>
                                  </p:stCondLst>
                                  <p:childTnLst>
                                    <p:set>
                                      <p:cBhvr>
                                        <p:cTn id="12" dur="1" fill="hold">
                                          <p:stCondLst>
                                            <p:cond delay="0"/>
                                          </p:stCondLst>
                                        </p:cTn>
                                        <p:tgtEl>
                                          <p:spTgt spid="14337"/>
                                        </p:tgtEl>
                                        <p:attrNameLst>
                                          <p:attrName>style.visibility</p:attrName>
                                        </p:attrNameLst>
                                      </p:cBhvr>
                                      <p:to>
                                        <p:strVal val="visible"/>
                                      </p:to>
                                    </p:set>
                                    <p:animEffect transition="in" filter="wipe(down)">
                                      <p:cBhvr>
                                        <p:cTn id="13" dur="580">
                                          <p:stCondLst>
                                            <p:cond delay="0"/>
                                          </p:stCondLst>
                                        </p:cTn>
                                        <p:tgtEl>
                                          <p:spTgt spid="14337"/>
                                        </p:tgtEl>
                                      </p:cBhvr>
                                    </p:animEffect>
                                    <p:anim calcmode="lin" valueType="num">
                                      <p:cBhvr>
                                        <p:cTn id="14" dur="1822" tmFilter="0,0; 0.14,0.36; 0.43,0.73; 0.71,0.91; 1.0,1.0">
                                          <p:stCondLst>
                                            <p:cond delay="0"/>
                                          </p:stCondLst>
                                        </p:cTn>
                                        <p:tgtEl>
                                          <p:spTgt spid="14337"/>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14337"/>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14337"/>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14337"/>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14337"/>
                                        </p:tgtEl>
                                        <p:attrNameLst>
                                          <p:attrName>ppt_y</p:attrName>
                                        </p:attrNameLst>
                                      </p:cBhvr>
                                      <p:tavLst>
                                        <p:tav tm="0" fmla="#ppt_y-sin(pi*$)/81">
                                          <p:val>
                                            <p:fltVal val="0"/>
                                          </p:val>
                                        </p:tav>
                                        <p:tav tm="100000">
                                          <p:val>
                                            <p:fltVal val="1"/>
                                          </p:val>
                                        </p:tav>
                                      </p:tavLst>
                                    </p:anim>
                                    <p:animScale>
                                      <p:cBhvr>
                                        <p:cTn id="19" dur="26">
                                          <p:stCondLst>
                                            <p:cond delay="650"/>
                                          </p:stCondLst>
                                        </p:cTn>
                                        <p:tgtEl>
                                          <p:spTgt spid="14337"/>
                                        </p:tgtEl>
                                      </p:cBhvr>
                                      <p:to x="100000" y="60000"/>
                                    </p:animScale>
                                    <p:animScale>
                                      <p:cBhvr>
                                        <p:cTn id="20" dur="166" decel="50000">
                                          <p:stCondLst>
                                            <p:cond delay="676"/>
                                          </p:stCondLst>
                                        </p:cTn>
                                        <p:tgtEl>
                                          <p:spTgt spid="14337"/>
                                        </p:tgtEl>
                                      </p:cBhvr>
                                      <p:to x="100000" y="100000"/>
                                    </p:animScale>
                                    <p:animScale>
                                      <p:cBhvr>
                                        <p:cTn id="21" dur="26">
                                          <p:stCondLst>
                                            <p:cond delay="1312"/>
                                          </p:stCondLst>
                                        </p:cTn>
                                        <p:tgtEl>
                                          <p:spTgt spid="14337"/>
                                        </p:tgtEl>
                                      </p:cBhvr>
                                      <p:to x="100000" y="80000"/>
                                    </p:animScale>
                                    <p:animScale>
                                      <p:cBhvr>
                                        <p:cTn id="22" dur="166" decel="50000">
                                          <p:stCondLst>
                                            <p:cond delay="1338"/>
                                          </p:stCondLst>
                                        </p:cTn>
                                        <p:tgtEl>
                                          <p:spTgt spid="14337"/>
                                        </p:tgtEl>
                                      </p:cBhvr>
                                      <p:to x="100000" y="100000"/>
                                    </p:animScale>
                                    <p:animScale>
                                      <p:cBhvr>
                                        <p:cTn id="23" dur="26">
                                          <p:stCondLst>
                                            <p:cond delay="1642"/>
                                          </p:stCondLst>
                                        </p:cTn>
                                        <p:tgtEl>
                                          <p:spTgt spid="14337"/>
                                        </p:tgtEl>
                                      </p:cBhvr>
                                      <p:to x="100000" y="90000"/>
                                    </p:animScale>
                                    <p:animScale>
                                      <p:cBhvr>
                                        <p:cTn id="24" dur="166" decel="50000">
                                          <p:stCondLst>
                                            <p:cond delay="1668"/>
                                          </p:stCondLst>
                                        </p:cTn>
                                        <p:tgtEl>
                                          <p:spTgt spid="14337"/>
                                        </p:tgtEl>
                                      </p:cBhvr>
                                      <p:to x="100000" y="100000"/>
                                    </p:animScale>
                                    <p:animScale>
                                      <p:cBhvr>
                                        <p:cTn id="25" dur="26">
                                          <p:stCondLst>
                                            <p:cond delay="1808"/>
                                          </p:stCondLst>
                                        </p:cTn>
                                        <p:tgtEl>
                                          <p:spTgt spid="14337"/>
                                        </p:tgtEl>
                                      </p:cBhvr>
                                      <p:to x="100000" y="95000"/>
                                    </p:animScale>
                                    <p:animScale>
                                      <p:cBhvr>
                                        <p:cTn id="26" dur="166" decel="50000">
                                          <p:stCondLst>
                                            <p:cond delay="1834"/>
                                          </p:stCondLst>
                                        </p:cTn>
                                        <p:tgtEl>
                                          <p:spTgt spid="14337"/>
                                        </p:tgtEl>
                                      </p:cBhvr>
                                      <p:to x="100000" y="100000"/>
                                    </p:animScale>
                                  </p:childTnLst>
                                </p:cTn>
                              </p:par>
                            </p:childTnLst>
                          </p:cTn>
                        </p:par>
                        <p:par>
                          <p:cTn id="27" fill="hold">
                            <p:stCondLst>
                              <p:cond delay="2720"/>
                            </p:stCondLst>
                            <p:childTnLst>
                              <p:par>
                                <p:cTn id="28" presetID="8" presetClass="entr" presetSubtype="16" fill="hold" nodeType="afterEffect">
                                  <p:stCondLst>
                                    <p:cond delay="0"/>
                                  </p:stCondLst>
                                  <p:childTnLst>
                                    <p:set>
                                      <p:cBhvr>
                                        <p:cTn id="29" dur="1" fill="hold">
                                          <p:stCondLst>
                                            <p:cond delay="0"/>
                                          </p:stCondLst>
                                        </p:cTn>
                                        <p:tgtEl>
                                          <p:spTgt spid="14341"/>
                                        </p:tgtEl>
                                        <p:attrNameLst>
                                          <p:attrName>style.visibility</p:attrName>
                                        </p:attrNameLst>
                                      </p:cBhvr>
                                      <p:to>
                                        <p:strVal val="visible"/>
                                      </p:to>
                                    </p:set>
                                    <p:animEffect transition="in" filter="diamond(in)">
                                      <p:cBhvr>
                                        <p:cTn id="30" dur="2000"/>
                                        <p:tgtEl>
                                          <p:spTgt spid="14341"/>
                                        </p:tgtEl>
                                      </p:cBhvr>
                                    </p:animEffect>
                                  </p:childTnLst>
                                </p:cTn>
                              </p:par>
                            </p:childTnLst>
                          </p:cTn>
                        </p:par>
                        <p:par>
                          <p:cTn id="31" fill="hold">
                            <p:stCondLst>
                              <p:cond delay="4720"/>
                            </p:stCondLst>
                            <p:childTnLst>
                              <p:par>
                                <p:cTn id="32" presetID="26" presetClass="entr" presetSubtype="0" fill="hold" nodeType="afterEffect">
                                  <p:stCondLst>
                                    <p:cond delay="0"/>
                                  </p:stCondLst>
                                  <p:childTnLst>
                                    <p:set>
                                      <p:cBhvr>
                                        <p:cTn id="33" dur="1" fill="hold">
                                          <p:stCondLst>
                                            <p:cond delay="0"/>
                                          </p:stCondLst>
                                        </p:cTn>
                                        <p:tgtEl>
                                          <p:spTgt spid="14339"/>
                                        </p:tgtEl>
                                        <p:attrNameLst>
                                          <p:attrName>style.visibility</p:attrName>
                                        </p:attrNameLst>
                                      </p:cBhvr>
                                      <p:to>
                                        <p:strVal val="visible"/>
                                      </p:to>
                                    </p:set>
                                    <p:animEffect transition="in" filter="wipe(down)">
                                      <p:cBhvr>
                                        <p:cTn id="34" dur="580">
                                          <p:stCondLst>
                                            <p:cond delay="0"/>
                                          </p:stCondLst>
                                        </p:cTn>
                                        <p:tgtEl>
                                          <p:spTgt spid="14339"/>
                                        </p:tgtEl>
                                      </p:cBhvr>
                                    </p:animEffect>
                                    <p:anim calcmode="lin" valueType="num">
                                      <p:cBhvr>
                                        <p:cTn id="35" dur="1822" tmFilter="0,0; 0.14,0.36; 0.43,0.73; 0.71,0.91; 1.0,1.0">
                                          <p:stCondLst>
                                            <p:cond delay="0"/>
                                          </p:stCondLst>
                                        </p:cTn>
                                        <p:tgtEl>
                                          <p:spTgt spid="14339"/>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14339"/>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14339"/>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14339"/>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14339"/>
                                        </p:tgtEl>
                                        <p:attrNameLst>
                                          <p:attrName>ppt_y</p:attrName>
                                        </p:attrNameLst>
                                      </p:cBhvr>
                                      <p:tavLst>
                                        <p:tav tm="0" fmla="#ppt_y-sin(pi*$)/81">
                                          <p:val>
                                            <p:fltVal val="0"/>
                                          </p:val>
                                        </p:tav>
                                        <p:tav tm="100000">
                                          <p:val>
                                            <p:fltVal val="1"/>
                                          </p:val>
                                        </p:tav>
                                      </p:tavLst>
                                    </p:anim>
                                    <p:animScale>
                                      <p:cBhvr>
                                        <p:cTn id="40" dur="26">
                                          <p:stCondLst>
                                            <p:cond delay="650"/>
                                          </p:stCondLst>
                                        </p:cTn>
                                        <p:tgtEl>
                                          <p:spTgt spid="14339"/>
                                        </p:tgtEl>
                                      </p:cBhvr>
                                      <p:to x="100000" y="60000"/>
                                    </p:animScale>
                                    <p:animScale>
                                      <p:cBhvr>
                                        <p:cTn id="41" dur="166" decel="50000">
                                          <p:stCondLst>
                                            <p:cond delay="676"/>
                                          </p:stCondLst>
                                        </p:cTn>
                                        <p:tgtEl>
                                          <p:spTgt spid="14339"/>
                                        </p:tgtEl>
                                      </p:cBhvr>
                                      <p:to x="100000" y="100000"/>
                                    </p:animScale>
                                    <p:animScale>
                                      <p:cBhvr>
                                        <p:cTn id="42" dur="26">
                                          <p:stCondLst>
                                            <p:cond delay="1312"/>
                                          </p:stCondLst>
                                        </p:cTn>
                                        <p:tgtEl>
                                          <p:spTgt spid="14339"/>
                                        </p:tgtEl>
                                      </p:cBhvr>
                                      <p:to x="100000" y="80000"/>
                                    </p:animScale>
                                    <p:animScale>
                                      <p:cBhvr>
                                        <p:cTn id="43" dur="166" decel="50000">
                                          <p:stCondLst>
                                            <p:cond delay="1338"/>
                                          </p:stCondLst>
                                        </p:cTn>
                                        <p:tgtEl>
                                          <p:spTgt spid="14339"/>
                                        </p:tgtEl>
                                      </p:cBhvr>
                                      <p:to x="100000" y="100000"/>
                                    </p:animScale>
                                    <p:animScale>
                                      <p:cBhvr>
                                        <p:cTn id="44" dur="26">
                                          <p:stCondLst>
                                            <p:cond delay="1642"/>
                                          </p:stCondLst>
                                        </p:cTn>
                                        <p:tgtEl>
                                          <p:spTgt spid="14339"/>
                                        </p:tgtEl>
                                      </p:cBhvr>
                                      <p:to x="100000" y="90000"/>
                                    </p:animScale>
                                    <p:animScale>
                                      <p:cBhvr>
                                        <p:cTn id="45" dur="166" decel="50000">
                                          <p:stCondLst>
                                            <p:cond delay="1668"/>
                                          </p:stCondLst>
                                        </p:cTn>
                                        <p:tgtEl>
                                          <p:spTgt spid="14339"/>
                                        </p:tgtEl>
                                      </p:cBhvr>
                                      <p:to x="100000" y="100000"/>
                                    </p:animScale>
                                    <p:animScale>
                                      <p:cBhvr>
                                        <p:cTn id="46" dur="26">
                                          <p:stCondLst>
                                            <p:cond delay="1808"/>
                                          </p:stCondLst>
                                        </p:cTn>
                                        <p:tgtEl>
                                          <p:spTgt spid="14339"/>
                                        </p:tgtEl>
                                      </p:cBhvr>
                                      <p:to x="100000" y="95000"/>
                                    </p:animScale>
                                    <p:animScale>
                                      <p:cBhvr>
                                        <p:cTn id="47" dur="166" decel="50000">
                                          <p:stCondLst>
                                            <p:cond delay="1834"/>
                                          </p:stCondLst>
                                        </p:cTn>
                                        <p:tgtEl>
                                          <p:spTgt spid="14339"/>
                                        </p:tgtEl>
                                      </p:cBhvr>
                                      <p:to x="100000" y="100000"/>
                                    </p:animScale>
                                  </p:childTnLst>
                                </p:cTn>
                              </p:par>
                            </p:childTnLst>
                          </p:cTn>
                        </p:par>
                        <p:par>
                          <p:cTn id="48" fill="hold">
                            <p:stCondLst>
                              <p:cond delay="6720"/>
                            </p:stCondLst>
                            <p:childTnLst>
                              <p:par>
                                <p:cTn id="49" presetID="52" presetClass="entr" presetSubtype="0"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Scale>
                                      <p:cBhvr>
                                        <p:cTn id="51"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8"/>
                                        </p:tgtEl>
                                        <p:attrNameLst>
                                          <p:attrName>ppt_x</p:attrName>
                                          <p:attrName>ppt_y</p:attrName>
                                        </p:attrNameLst>
                                      </p:cBhvr>
                                    </p:animMotion>
                                    <p:animEffect transition="in" filter="fade">
                                      <p:cBhvr>
                                        <p:cTn id="53"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7"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2133600" y="76200"/>
            <a:ext cx="3659976" cy="101566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6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Chariot</a:t>
            </a:r>
            <a:endParaRPr kumimoji="0" lang="en-US" altLang="ja-JP" sz="6000" b="0" i="0" u="none" strike="noStrike" cap="none" normalizeH="0" baseline="0" dirty="0" smtClean="0">
              <a:ln>
                <a:noFill/>
              </a:ln>
              <a:solidFill>
                <a:schemeClr val="tx1"/>
              </a:solidFill>
              <a:effectLst/>
              <a:latin typeface="Copperplate Gothic Bold" pitchFamily="34" charset="0"/>
              <a:cs typeface="Arial" pitchFamily="34" charset="0"/>
            </a:endParaRPr>
          </a:p>
        </p:txBody>
      </p:sp>
      <p:sp>
        <p:nvSpPr>
          <p:cNvPr id="15362" name="Rectangle 2"/>
          <p:cNvSpPr>
            <a:spLocks noChangeArrowheads="1"/>
          </p:cNvSpPr>
          <p:nvPr/>
        </p:nvSpPr>
        <p:spPr bwMode="auto">
          <a:xfrm>
            <a:off x="0" y="1046217"/>
            <a:ext cx="91440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altLang="zh-CN" sz="2000" b="0" i="0" u="none" strike="noStrike" cap="none" normalizeH="0" baseline="0" dirty="0" smtClean="0">
                <a:ln>
                  <a:noFill/>
                </a:ln>
                <a:solidFill>
                  <a:schemeClr val="tx1"/>
                </a:solidFill>
                <a:effectLst/>
                <a:latin typeface="Copperplate Gothic Bold" pitchFamily="34" charset="0"/>
                <a:ea typeface="Times New Roman" pitchFamily="18" charset="0"/>
                <a:cs typeface="Arial" pitchFamily="34" charset="0"/>
              </a:rPr>
              <a:t>The chariot is one of the earliest forms of transport that involves the wheel. They were being made in Mesopotamia as early as 3000 BC.</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altLang="zh-CN" sz="2000" b="0" i="0" u="none" strike="noStrike" cap="none" normalizeH="0" baseline="0" dirty="0" smtClean="0">
                <a:ln>
                  <a:noFill/>
                </a:ln>
                <a:solidFill>
                  <a:schemeClr val="tx1"/>
                </a:solidFill>
                <a:effectLst/>
                <a:latin typeface="Copperplate Gothic Bold" pitchFamily="34" charset="0"/>
                <a:ea typeface="Times New Roman" pitchFamily="18" charset="0"/>
                <a:cs typeface="Arial" pitchFamily="34" charset="0"/>
              </a:rPr>
              <a:t> The word chariot comes from the Latin word carrus which was originally from the Gaul.</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altLang="zh-CN" sz="2000" b="0" i="0" u="none" strike="noStrike" cap="none" normalizeH="0" baseline="0" dirty="0" smtClean="0">
                <a:ln>
                  <a:noFill/>
                </a:ln>
                <a:solidFill>
                  <a:schemeClr val="tx1"/>
                </a:solidFill>
                <a:effectLst/>
                <a:latin typeface="Copperplate Gothic Bold" pitchFamily="34" charset="0"/>
                <a:ea typeface="Times New Roman" pitchFamily="18" charset="0"/>
                <a:cs typeface="Arial" pitchFamily="34" charset="0"/>
              </a:rPr>
              <a:t>  The chariot influenced society in many ways like making warfare easier and providing entertainment in the form of chariot races and games.</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altLang="zh-CN" sz="2000" b="0" i="0" u="none" strike="noStrike" cap="none" normalizeH="0" baseline="0" dirty="0" smtClean="0">
                <a:ln>
                  <a:noFill/>
                </a:ln>
                <a:solidFill>
                  <a:schemeClr val="tx1"/>
                </a:solidFill>
                <a:effectLst/>
                <a:latin typeface="Copperplate Gothic Bold" pitchFamily="34" charset="0"/>
                <a:ea typeface="Times New Roman" pitchFamily="18" charset="0"/>
                <a:cs typeface="Arial" pitchFamily="34" charset="0"/>
              </a:rPr>
              <a:t> Chariots were in many battles and influenced them a lot and they even feature in the bible.</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altLang="zh-CN" sz="2000" b="0" i="0" u="none" strike="noStrike" cap="none" normalizeH="0" baseline="0" dirty="0" smtClean="0">
                <a:ln>
                  <a:noFill/>
                </a:ln>
                <a:solidFill>
                  <a:schemeClr val="tx1"/>
                </a:solidFill>
                <a:effectLst/>
                <a:latin typeface="Copperplate Gothic Bold" pitchFamily="34" charset="0"/>
                <a:ea typeface="Times New Roman" pitchFamily="18" charset="0"/>
                <a:cs typeface="Arial" pitchFamily="34" charset="0"/>
              </a:rPr>
              <a:t> Chariots are</a:t>
            </a:r>
            <a:r>
              <a:rPr kumimoji="0" lang="en-US" altLang="zh-CN" sz="2000" b="0" i="0" u="none" strike="noStrike" cap="none" normalizeH="0" dirty="0" smtClean="0">
                <a:ln>
                  <a:noFill/>
                </a:ln>
                <a:solidFill>
                  <a:schemeClr val="tx1"/>
                </a:solidFill>
                <a:effectLst/>
                <a:latin typeface="Copperplate Gothic Bold" pitchFamily="34" charset="0"/>
                <a:ea typeface="Times New Roman" pitchFamily="18" charset="0"/>
                <a:cs typeface="Arial" pitchFamily="34" charset="0"/>
              </a:rPr>
              <a:t> </a:t>
            </a:r>
            <a:r>
              <a:rPr kumimoji="0" lang="en-US" altLang="zh-CN" sz="2000" b="0" i="0" u="none" strike="noStrike" cap="none" normalizeH="0" baseline="0" dirty="0" smtClean="0">
                <a:ln>
                  <a:noFill/>
                </a:ln>
                <a:solidFill>
                  <a:schemeClr val="tx1"/>
                </a:solidFill>
                <a:effectLst/>
                <a:latin typeface="Copperplate Gothic Bold" pitchFamily="34" charset="0"/>
                <a:ea typeface="Times New Roman" pitchFamily="18" charset="0"/>
                <a:cs typeface="Arial" pitchFamily="34" charset="0"/>
              </a:rPr>
              <a:t>in many carvings in many countries like Egypt, India, Rome and Greece</a:t>
            </a:r>
            <a:r>
              <a:rPr kumimoji="0" lang="en-US" altLang="ja-JP" sz="2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a:t>
            </a:r>
            <a:endParaRPr kumimoji="0" lang="en-US" altLang="ja-JP" sz="2000" b="0" i="0" u="none" strike="noStrike" cap="none" normalizeH="0" baseline="0" dirty="0" smtClean="0">
              <a:ln>
                <a:noFill/>
              </a:ln>
              <a:solidFill>
                <a:schemeClr val="tx1"/>
              </a:solidFill>
              <a:effectLst/>
              <a:latin typeface="Copperplate Gothic Bold" pitchFamily="34" charset="0"/>
              <a:cs typeface="Arial" pitchFamily="34" charset="0"/>
            </a:endParaRPr>
          </a:p>
        </p:txBody>
      </p:sp>
      <p:pic>
        <p:nvPicPr>
          <p:cNvPr id="15366" name="Picture 6" descr="http://www.mnsu.edu/emuseum/prehistory/ancienttech/images/chariot.jpg"/>
          <p:cNvPicPr>
            <a:picLocks noChangeAspect="1" noChangeArrowheads="1"/>
          </p:cNvPicPr>
          <p:nvPr/>
        </p:nvPicPr>
        <p:blipFill>
          <a:blip r:embed="rId2" cstate="print"/>
          <a:srcRect/>
          <a:stretch>
            <a:fillRect/>
          </a:stretch>
        </p:blipFill>
        <p:spPr bwMode="auto">
          <a:xfrm>
            <a:off x="228600" y="4800600"/>
            <a:ext cx="2596584" cy="1905000"/>
          </a:xfrm>
          <a:prstGeom prst="rect">
            <a:avLst/>
          </a:prstGeom>
          <a:noFill/>
        </p:spPr>
      </p:pic>
      <p:pic>
        <p:nvPicPr>
          <p:cNvPr id="15368" name="Picture 8" descr="http://www.vroma.org/images/mcmanus_images/chariot_military.jpg"/>
          <p:cNvPicPr>
            <a:picLocks noChangeAspect="1" noChangeArrowheads="1"/>
          </p:cNvPicPr>
          <p:nvPr/>
        </p:nvPicPr>
        <p:blipFill>
          <a:blip r:embed="rId3" cstate="print"/>
          <a:srcRect/>
          <a:stretch>
            <a:fillRect/>
          </a:stretch>
        </p:blipFill>
        <p:spPr bwMode="auto">
          <a:xfrm>
            <a:off x="3429000" y="4801810"/>
            <a:ext cx="2209800" cy="1847346"/>
          </a:xfrm>
          <a:prstGeom prst="rect">
            <a:avLst/>
          </a:prstGeom>
          <a:noFill/>
        </p:spPr>
      </p:pic>
      <p:pic>
        <p:nvPicPr>
          <p:cNvPr id="15370" name="Picture 10" descr="http://members.ozemail.com.au/~ancientpersia/images/chariot_gold.png"/>
          <p:cNvPicPr>
            <a:picLocks noChangeAspect="1" noChangeArrowheads="1"/>
          </p:cNvPicPr>
          <p:nvPr/>
        </p:nvPicPr>
        <p:blipFill>
          <a:blip r:embed="rId4" cstate="print"/>
          <a:srcRect/>
          <a:stretch>
            <a:fillRect/>
          </a:stretch>
        </p:blipFill>
        <p:spPr bwMode="auto">
          <a:xfrm>
            <a:off x="6272622" y="4572000"/>
            <a:ext cx="2584240" cy="2057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15361"/>
                                        </p:tgtEl>
                                        <p:attrNameLst>
                                          <p:attrName>style.visibility</p:attrName>
                                        </p:attrNameLst>
                                      </p:cBhvr>
                                      <p:to>
                                        <p:strVal val="visible"/>
                                      </p:to>
                                    </p:set>
                                    <p:anim from="(-#ppt_w/2)" to="(#ppt_x)" calcmode="lin" valueType="num">
                                      <p:cBhvr>
                                        <p:cTn id="7" dur="600" fill="hold">
                                          <p:stCondLst>
                                            <p:cond delay="0"/>
                                          </p:stCondLst>
                                        </p:cTn>
                                        <p:tgtEl>
                                          <p:spTgt spid="15361"/>
                                        </p:tgtEl>
                                        <p:attrNameLst>
                                          <p:attrName>ppt_x</p:attrName>
                                        </p:attrNameLst>
                                      </p:cBhvr>
                                    </p:anim>
                                    <p:anim from="0" to="-1.0" calcmode="lin" valueType="num">
                                      <p:cBhvr>
                                        <p:cTn id="8" dur="200" decel="50000" autoRev="1" fill="hold">
                                          <p:stCondLst>
                                            <p:cond delay="600"/>
                                          </p:stCondLst>
                                        </p:cTn>
                                        <p:tgtEl>
                                          <p:spTgt spid="15361"/>
                                        </p:tgtEl>
                                        <p:attrNameLst>
                                          <p:attrName>xshear</p:attrName>
                                        </p:attrNameLst>
                                      </p:cBhvr>
                                    </p:anim>
                                    <p:animScale>
                                      <p:cBhvr>
                                        <p:cTn id="9" dur="200" decel="100000" autoRev="1" fill="hold">
                                          <p:stCondLst>
                                            <p:cond delay="600"/>
                                          </p:stCondLst>
                                        </p:cTn>
                                        <p:tgtEl>
                                          <p:spTgt spid="15361"/>
                                        </p:tgtEl>
                                      </p:cBhvr>
                                      <p:from x="100000" y="100000"/>
                                      <p:to x="80000" y="100000"/>
                                    </p:animScale>
                                    <p:anim by="(#ppt_h/3+#ppt_w*0.1)" calcmode="lin" valueType="num">
                                      <p:cBhvr additive="sum">
                                        <p:cTn id="10" dur="200" decel="100000" autoRev="1" fill="hold">
                                          <p:stCondLst>
                                            <p:cond delay="600"/>
                                          </p:stCondLst>
                                        </p:cTn>
                                        <p:tgtEl>
                                          <p:spTgt spid="15361"/>
                                        </p:tgtEl>
                                        <p:attrNameLst>
                                          <p:attrName>ppt_x</p:attrName>
                                        </p:attrNameLst>
                                      </p:cBhvr>
                                    </p:anim>
                                  </p:childTnLst>
                                </p:cTn>
                              </p:par>
                            </p:childTnLst>
                          </p:cTn>
                        </p:par>
                        <p:par>
                          <p:cTn id="11" fill="hold">
                            <p:stCondLst>
                              <p:cond delay="1000"/>
                            </p:stCondLst>
                            <p:childTnLst>
                              <p:par>
                                <p:cTn id="12" presetID="39" presetClass="entr" presetSubtype="0" accel="100000" fill="hold" grpId="0" nodeType="afterEffect">
                                  <p:stCondLst>
                                    <p:cond delay="0"/>
                                  </p:stCondLst>
                                  <p:childTnLst>
                                    <p:set>
                                      <p:cBhvr>
                                        <p:cTn id="13" dur="1" fill="hold">
                                          <p:stCondLst>
                                            <p:cond delay="0"/>
                                          </p:stCondLst>
                                        </p:cTn>
                                        <p:tgtEl>
                                          <p:spTgt spid="15362"/>
                                        </p:tgtEl>
                                        <p:attrNameLst>
                                          <p:attrName>style.visibility</p:attrName>
                                        </p:attrNameLst>
                                      </p:cBhvr>
                                      <p:to>
                                        <p:strVal val="visible"/>
                                      </p:to>
                                    </p:set>
                                    <p:anim calcmode="lin" valueType="num">
                                      <p:cBhvr>
                                        <p:cTn id="14" dur="500" fill="hold"/>
                                        <p:tgtEl>
                                          <p:spTgt spid="15362"/>
                                        </p:tgtEl>
                                        <p:attrNameLst>
                                          <p:attrName>ppt_h</p:attrName>
                                        </p:attrNameLst>
                                      </p:cBhvr>
                                      <p:tavLst>
                                        <p:tav tm="0">
                                          <p:val>
                                            <p:strVal val="#ppt_h/20"/>
                                          </p:val>
                                        </p:tav>
                                        <p:tav tm="50000">
                                          <p:val>
                                            <p:strVal val="#ppt_h/20"/>
                                          </p:val>
                                        </p:tav>
                                        <p:tav tm="100000">
                                          <p:val>
                                            <p:strVal val="#ppt_h"/>
                                          </p:val>
                                        </p:tav>
                                      </p:tavLst>
                                    </p:anim>
                                    <p:anim calcmode="lin" valueType="num">
                                      <p:cBhvr>
                                        <p:cTn id="15" dur="500" fill="hold"/>
                                        <p:tgtEl>
                                          <p:spTgt spid="15362"/>
                                        </p:tgtEl>
                                        <p:attrNameLst>
                                          <p:attrName>ppt_w</p:attrName>
                                        </p:attrNameLst>
                                      </p:cBhvr>
                                      <p:tavLst>
                                        <p:tav tm="0">
                                          <p:val>
                                            <p:strVal val="#ppt_w+.3"/>
                                          </p:val>
                                        </p:tav>
                                        <p:tav tm="50000">
                                          <p:val>
                                            <p:strVal val="#ppt_w+.3"/>
                                          </p:val>
                                        </p:tav>
                                        <p:tav tm="100000">
                                          <p:val>
                                            <p:strVal val="#ppt_w"/>
                                          </p:val>
                                        </p:tav>
                                      </p:tavLst>
                                    </p:anim>
                                    <p:anim calcmode="lin" valueType="num">
                                      <p:cBhvr>
                                        <p:cTn id="16" dur="500" fill="hold"/>
                                        <p:tgtEl>
                                          <p:spTgt spid="15362"/>
                                        </p:tgtEl>
                                        <p:attrNameLst>
                                          <p:attrName>ppt_x</p:attrName>
                                        </p:attrNameLst>
                                      </p:cBhvr>
                                      <p:tavLst>
                                        <p:tav tm="0">
                                          <p:val>
                                            <p:strVal val="#ppt_x-.3"/>
                                          </p:val>
                                        </p:tav>
                                        <p:tav tm="50000">
                                          <p:val>
                                            <p:strVal val="#ppt_x"/>
                                          </p:val>
                                        </p:tav>
                                        <p:tav tm="100000">
                                          <p:val>
                                            <p:strVal val="#ppt_x"/>
                                          </p:val>
                                        </p:tav>
                                      </p:tavLst>
                                    </p:anim>
                                    <p:anim calcmode="lin" valueType="num">
                                      <p:cBhvr>
                                        <p:cTn id="17" dur="500" fill="hold"/>
                                        <p:tgtEl>
                                          <p:spTgt spid="15362"/>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34" presetClass="entr" presetSubtype="0" fill="hold" nodeType="afterEffect">
                                  <p:stCondLst>
                                    <p:cond delay="0"/>
                                  </p:stCondLst>
                                  <p:childTnLst>
                                    <p:set>
                                      <p:cBhvr>
                                        <p:cTn id="20" dur="1" fill="hold">
                                          <p:stCondLst>
                                            <p:cond delay="0"/>
                                          </p:stCondLst>
                                        </p:cTn>
                                        <p:tgtEl>
                                          <p:spTgt spid="15366"/>
                                        </p:tgtEl>
                                        <p:attrNameLst>
                                          <p:attrName>style.visibility</p:attrName>
                                        </p:attrNameLst>
                                      </p:cBhvr>
                                      <p:to>
                                        <p:strVal val="visible"/>
                                      </p:to>
                                    </p:set>
                                    <p:anim from="(-#ppt_w/2)" to="(#ppt_x)" calcmode="lin" valueType="num">
                                      <p:cBhvr>
                                        <p:cTn id="21" dur="600" fill="hold">
                                          <p:stCondLst>
                                            <p:cond delay="0"/>
                                          </p:stCondLst>
                                        </p:cTn>
                                        <p:tgtEl>
                                          <p:spTgt spid="15366"/>
                                        </p:tgtEl>
                                        <p:attrNameLst>
                                          <p:attrName>ppt_x</p:attrName>
                                        </p:attrNameLst>
                                      </p:cBhvr>
                                    </p:anim>
                                    <p:anim from="0" to="-1.0" calcmode="lin" valueType="num">
                                      <p:cBhvr>
                                        <p:cTn id="22" dur="200" decel="50000" autoRev="1" fill="hold">
                                          <p:stCondLst>
                                            <p:cond delay="600"/>
                                          </p:stCondLst>
                                        </p:cTn>
                                        <p:tgtEl>
                                          <p:spTgt spid="15366"/>
                                        </p:tgtEl>
                                        <p:attrNameLst>
                                          <p:attrName>xshear</p:attrName>
                                        </p:attrNameLst>
                                      </p:cBhvr>
                                    </p:anim>
                                    <p:animScale>
                                      <p:cBhvr>
                                        <p:cTn id="23" dur="200" decel="100000" autoRev="1" fill="hold">
                                          <p:stCondLst>
                                            <p:cond delay="600"/>
                                          </p:stCondLst>
                                        </p:cTn>
                                        <p:tgtEl>
                                          <p:spTgt spid="15366"/>
                                        </p:tgtEl>
                                      </p:cBhvr>
                                      <p:from x="100000" y="100000"/>
                                      <p:to x="80000" y="100000"/>
                                    </p:animScale>
                                    <p:anim by="(#ppt_h/3+#ppt_w*0.1)" calcmode="lin" valueType="num">
                                      <p:cBhvr additive="sum">
                                        <p:cTn id="24" dur="200" decel="100000" autoRev="1" fill="hold">
                                          <p:stCondLst>
                                            <p:cond delay="600"/>
                                          </p:stCondLst>
                                        </p:cTn>
                                        <p:tgtEl>
                                          <p:spTgt spid="15366"/>
                                        </p:tgtEl>
                                        <p:attrNameLst>
                                          <p:attrName>ppt_x</p:attrName>
                                        </p:attrNameLst>
                                      </p:cBhvr>
                                    </p:anim>
                                  </p:childTnLst>
                                </p:cTn>
                              </p:par>
                            </p:childTnLst>
                          </p:cTn>
                        </p:par>
                        <p:par>
                          <p:cTn id="25" fill="hold">
                            <p:stCondLst>
                              <p:cond delay="2500"/>
                            </p:stCondLst>
                            <p:childTnLst>
                              <p:par>
                                <p:cTn id="26" presetID="49" presetClass="entr" presetSubtype="0" decel="100000" fill="hold" nodeType="afterEffect">
                                  <p:stCondLst>
                                    <p:cond delay="0"/>
                                  </p:stCondLst>
                                  <p:childTnLst>
                                    <p:set>
                                      <p:cBhvr>
                                        <p:cTn id="27" dur="1" fill="hold">
                                          <p:stCondLst>
                                            <p:cond delay="0"/>
                                          </p:stCondLst>
                                        </p:cTn>
                                        <p:tgtEl>
                                          <p:spTgt spid="15368"/>
                                        </p:tgtEl>
                                        <p:attrNameLst>
                                          <p:attrName>style.visibility</p:attrName>
                                        </p:attrNameLst>
                                      </p:cBhvr>
                                      <p:to>
                                        <p:strVal val="visible"/>
                                      </p:to>
                                    </p:set>
                                    <p:anim calcmode="lin" valueType="num">
                                      <p:cBhvr>
                                        <p:cTn id="28" dur="500" fill="hold"/>
                                        <p:tgtEl>
                                          <p:spTgt spid="15368"/>
                                        </p:tgtEl>
                                        <p:attrNameLst>
                                          <p:attrName>ppt_w</p:attrName>
                                        </p:attrNameLst>
                                      </p:cBhvr>
                                      <p:tavLst>
                                        <p:tav tm="0">
                                          <p:val>
                                            <p:fltVal val="0"/>
                                          </p:val>
                                        </p:tav>
                                        <p:tav tm="100000">
                                          <p:val>
                                            <p:strVal val="#ppt_w"/>
                                          </p:val>
                                        </p:tav>
                                      </p:tavLst>
                                    </p:anim>
                                    <p:anim calcmode="lin" valueType="num">
                                      <p:cBhvr>
                                        <p:cTn id="29" dur="500" fill="hold"/>
                                        <p:tgtEl>
                                          <p:spTgt spid="15368"/>
                                        </p:tgtEl>
                                        <p:attrNameLst>
                                          <p:attrName>ppt_h</p:attrName>
                                        </p:attrNameLst>
                                      </p:cBhvr>
                                      <p:tavLst>
                                        <p:tav tm="0">
                                          <p:val>
                                            <p:fltVal val="0"/>
                                          </p:val>
                                        </p:tav>
                                        <p:tav tm="100000">
                                          <p:val>
                                            <p:strVal val="#ppt_h"/>
                                          </p:val>
                                        </p:tav>
                                      </p:tavLst>
                                    </p:anim>
                                    <p:anim calcmode="lin" valueType="num">
                                      <p:cBhvr>
                                        <p:cTn id="30" dur="500" fill="hold"/>
                                        <p:tgtEl>
                                          <p:spTgt spid="15368"/>
                                        </p:tgtEl>
                                        <p:attrNameLst>
                                          <p:attrName>style.rotation</p:attrName>
                                        </p:attrNameLst>
                                      </p:cBhvr>
                                      <p:tavLst>
                                        <p:tav tm="0">
                                          <p:val>
                                            <p:fltVal val="360"/>
                                          </p:val>
                                        </p:tav>
                                        <p:tav tm="100000">
                                          <p:val>
                                            <p:fltVal val="0"/>
                                          </p:val>
                                        </p:tav>
                                      </p:tavLst>
                                    </p:anim>
                                    <p:animEffect transition="in" filter="fade">
                                      <p:cBhvr>
                                        <p:cTn id="31" dur="500"/>
                                        <p:tgtEl>
                                          <p:spTgt spid="15368"/>
                                        </p:tgtEl>
                                      </p:cBhvr>
                                    </p:animEffect>
                                  </p:childTnLst>
                                </p:cTn>
                              </p:par>
                            </p:childTnLst>
                          </p:cTn>
                        </p:par>
                        <p:par>
                          <p:cTn id="32" fill="hold">
                            <p:stCondLst>
                              <p:cond delay="3000"/>
                            </p:stCondLst>
                            <p:childTnLst>
                              <p:par>
                                <p:cTn id="33" presetID="25" presetClass="entr" presetSubtype="0" fill="hold" nodeType="afterEffect">
                                  <p:stCondLst>
                                    <p:cond delay="0"/>
                                  </p:stCondLst>
                                  <p:childTnLst>
                                    <p:set>
                                      <p:cBhvr>
                                        <p:cTn id="34" dur="1" fill="hold">
                                          <p:stCondLst>
                                            <p:cond delay="0"/>
                                          </p:stCondLst>
                                        </p:cTn>
                                        <p:tgtEl>
                                          <p:spTgt spid="15370"/>
                                        </p:tgtEl>
                                        <p:attrNameLst>
                                          <p:attrName>style.visibility</p:attrName>
                                        </p:attrNameLst>
                                      </p:cBhvr>
                                      <p:to>
                                        <p:strVal val="visible"/>
                                      </p:to>
                                    </p:set>
                                    <p:anim calcmode="lin" valueType="num">
                                      <p:cBhvr>
                                        <p:cTn id="35" dur="500" decel="50000" fill="hold">
                                          <p:stCondLst>
                                            <p:cond delay="0"/>
                                          </p:stCondLst>
                                        </p:cTn>
                                        <p:tgtEl>
                                          <p:spTgt spid="15370"/>
                                        </p:tgtEl>
                                        <p:attrNameLst>
                                          <p:attrName>style.rotation</p:attrName>
                                        </p:attrNameLst>
                                      </p:cBhvr>
                                      <p:tavLst>
                                        <p:tav tm="0">
                                          <p:val>
                                            <p:fltVal val="-90"/>
                                          </p:val>
                                        </p:tav>
                                        <p:tav tm="100000">
                                          <p:val>
                                            <p:fltVal val="0"/>
                                          </p:val>
                                        </p:tav>
                                      </p:tavLst>
                                    </p:anim>
                                    <p:anim calcmode="lin" valueType="num">
                                      <p:cBhvr>
                                        <p:cTn id="36" dur="500" decel="50000" fill="hold">
                                          <p:stCondLst>
                                            <p:cond delay="0"/>
                                          </p:stCondLst>
                                        </p:cTn>
                                        <p:tgtEl>
                                          <p:spTgt spid="15370"/>
                                        </p:tgtEl>
                                        <p:attrNameLst>
                                          <p:attrName>ppt_w</p:attrName>
                                        </p:attrNameLst>
                                      </p:cBhvr>
                                      <p:tavLst>
                                        <p:tav tm="0">
                                          <p:val>
                                            <p:strVal val="#ppt_w"/>
                                          </p:val>
                                        </p:tav>
                                        <p:tav tm="100000">
                                          <p:val>
                                            <p:strVal val="#ppt_w*.05"/>
                                          </p:val>
                                        </p:tav>
                                      </p:tavLst>
                                    </p:anim>
                                    <p:anim calcmode="lin" valueType="num">
                                      <p:cBhvr>
                                        <p:cTn id="37" dur="500" accel="50000" fill="hold">
                                          <p:stCondLst>
                                            <p:cond delay="500"/>
                                          </p:stCondLst>
                                        </p:cTn>
                                        <p:tgtEl>
                                          <p:spTgt spid="15370"/>
                                        </p:tgtEl>
                                        <p:attrNameLst>
                                          <p:attrName>ppt_w</p:attrName>
                                        </p:attrNameLst>
                                      </p:cBhvr>
                                      <p:tavLst>
                                        <p:tav tm="0">
                                          <p:val>
                                            <p:strVal val="#ppt_w*.05"/>
                                          </p:val>
                                        </p:tav>
                                        <p:tav tm="100000">
                                          <p:val>
                                            <p:strVal val="#ppt_w"/>
                                          </p:val>
                                        </p:tav>
                                      </p:tavLst>
                                    </p:anim>
                                    <p:anim calcmode="lin" valueType="num">
                                      <p:cBhvr>
                                        <p:cTn id="38" dur="1000" fill="hold"/>
                                        <p:tgtEl>
                                          <p:spTgt spid="15370"/>
                                        </p:tgtEl>
                                        <p:attrNameLst>
                                          <p:attrName>ppt_h</p:attrName>
                                        </p:attrNameLst>
                                      </p:cBhvr>
                                      <p:tavLst>
                                        <p:tav tm="0">
                                          <p:val>
                                            <p:strVal val="#ppt_h"/>
                                          </p:val>
                                        </p:tav>
                                        <p:tav tm="100000">
                                          <p:val>
                                            <p:strVal val="#ppt_h"/>
                                          </p:val>
                                        </p:tav>
                                      </p:tavLst>
                                    </p:anim>
                                    <p:anim calcmode="lin" valueType="num">
                                      <p:cBhvr>
                                        <p:cTn id="39" dur="500" decel="50000" fill="hold">
                                          <p:stCondLst>
                                            <p:cond delay="0"/>
                                          </p:stCondLst>
                                        </p:cTn>
                                        <p:tgtEl>
                                          <p:spTgt spid="15370"/>
                                        </p:tgtEl>
                                        <p:attrNameLst>
                                          <p:attrName>ppt_x</p:attrName>
                                        </p:attrNameLst>
                                      </p:cBhvr>
                                      <p:tavLst>
                                        <p:tav tm="0">
                                          <p:val>
                                            <p:strVal val="#ppt_x+.4"/>
                                          </p:val>
                                        </p:tav>
                                        <p:tav tm="100000">
                                          <p:val>
                                            <p:strVal val="#ppt_x"/>
                                          </p:val>
                                        </p:tav>
                                      </p:tavLst>
                                    </p:anim>
                                    <p:anim calcmode="lin" valueType="num">
                                      <p:cBhvr>
                                        <p:cTn id="40" dur="500" decel="50000" fill="hold">
                                          <p:stCondLst>
                                            <p:cond delay="0"/>
                                          </p:stCondLst>
                                        </p:cTn>
                                        <p:tgtEl>
                                          <p:spTgt spid="15370"/>
                                        </p:tgtEl>
                                        <p:attrNameLst>
                                          <p:attrName>ppt_y</p:attrName>
                                        </p:attrNameLst>
                                      </p:cBhvr>
                                      <p:tavLst>
                                        <p:tav tm="0">
                                          <p:val>
                                            <p:strVal val="#ppt_y-.2"/>
                                          </p:val>
                                        </p:tav>
                                        <p:tav tm="100000">
                                          <p:val>
                                            <p:strVal val="#ppt_y+.1"/>
                                          </p:val>
                                        </p:tav>
                                      </p:tavLst>
                                    </p:anim>
                                    <p:anim calcmode="lin" valueType="num">
                                      <p:cBhvr>
                                        <p:cTn id="41" dur="500" accel="50000" fill="hold">
                                          <p:stCondLst>
                                            <p:cond delay="500"/>
                                          </p:stCondLst>
                                        </p:cTn>
                                        <p:tgtEl>
                                          <p:spTgt spid="15370"/>
                                        </p:tgtEl>
                                        <p:attrNameLst>
                                          <p:attrName>ppt_y</p:attrName>
                                        </p:attrNameLst>
                                      </p:cBhvr>
                                      <p:tavLst>
                                        <p:tav tm="0">
                                          <p:val>
                                            <p:strVal val="#ppt_y+.1"/>
                                          </p:val>
                                        </p:tav>
                                        <p:tav tm="100000">
                                          <p:val>
                                            <p:strVal val="#ppt_y"/>
                                          </p:val>
                                        </p:tav>
                                      </p:tavLst>
                                    </p:anim>
                                    <p:animEffect transition="in" filter="fade">
                                      <p:cBhvr>
                                        <p:cTn id="42" dur="1000" decel="50000">
                                          <p:stCondLst>
                                            <p:cond delay="0"/>
                                          </p:stCondLst>
                                        </p:cTn>
                                        <p:tgtEl>
                                          <p:spTgt spid="153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1" grpId="0"/>
      <p:bldP spid="1536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2895600" y="228600"/>
            <a:ext cx="2590133" cy="101566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6000" b="0" i="0" u="none" strike="noStrike" cap="none" normalizeH="0" baseline="0" dirty="0" smtClean="0">
                <a:ln>
                  <a:noFill/>
                </a:ln>
                <a:effectLst/>
                <a:latin typeface="Copperplate Gothic Bold" pitchFamily="34" charset="0"/>
                <a:ea typeface="Times New Roman" pitchFamily="18" charset="0"/>
                <a:cs typeface="Arial" pitchFamily="34" charset="0"/>
              </a:rPr>
              <a:t>Train</a:t>
            </a:r>
            <a:endParaRPr kumimoji="0" lang="en-US" altLang="zh-CN" sz="6000" b="0" i="0" u="none" strike="noStrike" cap="none" normalizeH="0" baseline="0" dirty="0" smtClean="0">
              <a:ln>
                <a:noFill/>
              </a:ln>
              <a:effectLst/>
              <a:latin typeface="Copperplate Gothic Bold" pitchFamily="34" charset="0"/>
              <a:cs typeface="Arial" pitchFamily="34" charset="0"/>
            </a:endParaRPr>
          </a:p>
        </p:txBody>
      </p:sp>
      <p:sp>
        <p:nvSpPr>
          <p:cNvPr id="16386" name="Rectangle 2"/>
          <p:cNvSpPr>
            <a:spLocks noChangeArrowheads="1"/>
          </p:cNvSpPr>
          <p:nvPr/>
        </p:nvSpPr>
        <p:spPr bwMode="auto">
          <a:xfrm>
            <a:off x="0" y="1292424"/>
            <a:ext cx="9144000"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altLang="zh-CN" sz="2000" b="0" i="0" u="none" strike="noStrike" cap="none" normalizeH="0" baseline="0" dirty="0" smtClean="0">
                <a:ln>
                  <a:noFill/>
                </a:ln>
                <a:effectLst/>
                <a:latin typeface="Copperplate Gothic Bold" pitchFamily="34" charset="0"/>
                <a:ea typeface="Times New Roman" pitchFamily="18" charset="0"/>
                <a:cs typeface="Arial" pitchFamily="34" charset="0"/>
              </a:rPr>
              <a:t>The wheel has allowed trains to be possible because they have wheels affixed to the bottom that run on tracks. </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altLang="zh-CN" sz="2000" b="0" i="0" u="none" strike="noStrike" cap="none" normalizeH="0" baseline="0" dirty="0" smtClean="0">
                <a:ln>
                  <a:noFill/>
                </a:ln>
                <a:effectLst/>
                <a:latin typeface="Copperplate Gothic Bold" pitchFamily="34" charset="0"/>
                <a:ea typeface="Times New Roman" pitchFamily="18" charset="0"/>
                <a:cs typeface="Arial" pitchFamily="34" charset="0"/>
              </a:rPr>
              <a:t>A train is used to transport goods and people quickly over large distances. </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altLang="zh-CN" sz="2000" b="0" i="0" u="none" strike="noStrike" cap="none" normalizeH="0" baseline="0" dirty="0" smtClean="0">
                <a:ln>
                  <a:noFill/>
                </a:ln>
                <a:effectLst/>
                <a:latin typeface="Copperplate Gothic Bold" pitchFamily="34" charset="0"/>
                <a:ea typeface="Times New Roman" pitchFamily="18" charset="0"/>
                <a:cs typeface="Arial" pitchFamily="34" charset="0"/>
              </a:rPr>
              <a:t>In 1804 Richard Trevithick built the first steam powered train. </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altLang="zh-CN" sz="2000" b="0" i="0" u="none" strike="noStrike" cap="none" normalizeH="0" baseline="0" dirty="0" smtClean="0">
                <a:ln>
                  <a:noFill/>
                </a:ln>
                <a:effectLst/>
                <a:latin typeface="Copperplate Gothic Bold" pitchFamily="34" charset="0"/>
                <a:ea typeface="Times New Roman" pitchFamily="18" charset="0"/>
                <a:cs typeface="Arial" pitchFamily="34" charset="0"/>
              </a:rPr>
              <a:t>Trains have </a:t>
            </a:r>
            <a:r>
              <a:rPr kumimoji="0" lang="en-US" altLang="ja-JP" sz="2000" b="0" i="0" u="none" strike="noStrike" cap="none" normalizeH="0" baseline="0" dirty="0" smtClean="0">
                <a:ln>
                  <a:noFill/>
                </a:ln>
                <a:effectLst/>
                <a:latin typeface="Copperplate Gothic Bold" pitchFamily="34" charset="0"/>
                <a:ea typeface="MS Mincho" pitchFamily="49" charset="-128"/>
                <a:cs typeface="Arial" pitchFamily="34" charset="0"/>
              </a:rPr>
              <a:t>sped up the way that we do things, instead of having to walk for hours you just jump on the nearest train and you are there in a much shorter time.</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altLang="ja-JP" sz="2000" b="0" i="0" u="none" strike="noStrike" cap="none" normalizeH="0" baseline="0" dirty="0" smtClean="0">
                <a:ln>
                  <a:noFill/>
                </a:ln>
                <a:effectLst/>
                <a:latin typeface="Copperplate Gothic Bold" pitchFamily="34" charset="0"/>
                <a:ea typeface="MS Mincho" pitchFamily="49" charset="-128"/>
                <a:cs typeface="Arial" pitchFamily="34" charset="0"/>
              </a:rPr>
              <a:t> Trains ruled the transport industry until the invention of the Automobile.</a:t>
            </a:r>
            <a:endParaRPr kumimoji="0" lang="en-US" altLang="ja-JP" sz="2000" b="0" i="0" u="none" strike="noStrike" cap="none" normalizeH="0" baseline="0" dirty="0" smtClean="0">
              <a:ln>
                <a:noFill/>
              </a:ln>
              <a:effectLst/>
              <a:latin typeface="Copperplate Gothic Bold" pitchFamily="34" charset="0"/>
              <a:cs typeface="Arial" pitchFamily="34" charset="0"/>
            </a:endParaRPr>
          </a:p>
        </p:txBody>
      </p:sp>
      <p:sp>
        <p:nvSpPr>
          <p:cNvPr id="7170" name="AutoShape 2" descr="http://www.rps.psu.edu/probing/graphics/train.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172" name="AutoShape 4" descr="http://www.simple-chinese.com/china-blog/wp-content/uploads/2009/03/worlds-fastest-train-in-china-crh-380-km-hr.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grpSp>
        <p:nvGrpSpPr>
          <p:cNvPr id="20" name="Group 19"/>
          <p:cNvGrpSpPr/>
          <p:nvPr/>
        </p:nvGrpSpPr>
        <p:grpSpPr>
          <a:xfrm>
            <a:off x="228600" y="0"/>
            <a:ext cx="8141289" cy="6629400"/>
            <a:chOff x="228600" y="0"/>
            <a:chExt cx="8141289" cy="6629400"/>
          </a:xfrm>
        </p:grpSpPr>
        <p:grpSp>
          <p:nvGrpSpPr>
            <p:cNvPr id="21" name="Group 20"/>
            <p:cNvGrpSpPr/>
            <p:nvPr/>
          </p:nvGrpSpPr>
          <p:grpSpPr>
            <a:xfrm>
              <a:off x="228600" y="0"/>
              <a:ext cx="8141289" cy="6629400"/>
              <a:chOff x="304800" y="-1"/>
              <a:chExt cx="8141289" cy="6629400"/>
            </a:xfrm>
          </p:grpSpPr>
          <p:pic>
            <p:nvPicPr>
              <p:cNvPr id="8197" name="Picture 5"/>
              <p:cNvPicPr>
                <a:picLocks noChangeAspect="1" noChangeArrowheads="1"/>
              </p:cNvPicPr>
              <p:nvPr/>
            </p:nvPicPr>
            <p:blipFill>
              <a:blip r:embed="rId3" cstate="print"/>
              <a:srcRect/>
              <a:stretch>
                <a:fillRect/>
              </a:stretch>
            </p:blipFill>
            <p:spPr bwMode="auto">
              <a:xfrm>
                <a:off x="5791200" y="4572000"/>
                <a:ext cx="2654889" cy="2004441"/>
              </a:xfrm>
              <a:prstGeom prst="rect">
                <a:avLst/>
              </a:prstGeom>
              <a:noFill/>
              <a:ln w="9525">
                <a:noFill/>
                <a:miter lim="800000"/>
                <a:headEnd/>
                <a:tailEnd/>
              </a:ln>
            </p:spPr>
          </p:pic>
          <p:pic>
            <p:nvPicPr>
              <p:cNvPr id="8200" name="Picture 8"/>
              <p:cNvPicPr>
                <a:picLocks noChangeAspect="1" noChangeArrowheads="1"/>
              </p:cNvPicPr>
              <p:nvPr/>
            </p:nvPicPr>
            <p:blipFill>
              <a:blip r:embed="rId4" cstate="print"/>
              <a:srcRect/>
              <a:stretch>
                <a:fillRect/>
              </a:stretch>
            </p:blipFill>
            <p:spPr bwMode="auto">
              <a:xfrm>
                <a:off x="304800" y="4724399"/>
                <a:ext cx="2866319" cy="1905000"/>
              </a:xfrm>
              <a:prstGeom prst="rect">
                <a:avLst/>
              </a:prstGeom>
              <a:noFill/>
              <a:ln w="9525">
                <a:noFill/>
                <a:miter lim="800000"/>
                <a:headEnd/>
                <a:tailEnd/>
              </a:ln>
            </p:spPr>
          </p:pic>
          <p:pic>
            <p:nvPicPr>
              <p:cNvPr id="8201" name="Picture 9"/>
              <p:cNvPicPr>
                <a:picLocks noChangeAspect="1" noChangeArrowheads="1"/>
              </p:cNvPicPr>
              <p:nvPr/>
            </p:nvPicPr>
            <p:blipFill>
              <a:blip r:embed="rId5" cstate="print"/>
              <a:srcRect/>
              <a:stretch>
                <a:fillRect/>
              </a:stretch>
            </p:blipFill>
            <p:spPr bwMode="auto">
              <a:xfrm>
                <a:off x="6699834" y="-1"/>
                <a:ext cx="1224965" cy="1295401"/>
              </a:xfrm>
              <a:prstGeom prst="rect">
                <a:avLst/>
              </a:prstGeom>
              <a:noFill/>
              <a:ln w="9525">
                <a:noFill/>
                <a:miter lim="800000"/>
                <a:headEnd/>
                <a:tailEnd/>
              </a:ln>
            </p:spPr>
          </p:pic>
          <p:pic>
            <p:nvPicPr>
              <p:cNvPr id="8202" name="Picture 10"/>
              <p:cNvPicPr>
                <a:picLocks noChangeAspect="1" noChangeArrowheads="1"/>
              </p:cNvPicPr>
              <p:nvPr/>
            </p:nvPicPr>
            <p:blipFill>
              <a:blip r:embed="rId6" cstate="print"/>
              <a:srcRect/>
              <a:stretch>
                <a:fillRect/>
              </a:stretch>
            </p:blipFill>
            <p:spPr bwMode="auto">
              <a:xfrm>
                <a:off x="457200" y="152400"/>
                <a:ext cx="1926167" cy="1066800"/>
              </a:xfrm>
              <a:prstGeom prst="rect">
                <a:avLst/>
              </a:prstGeom>
              <a:noFill/>
              <a:ln w="9525">
                <a:noFill/>
                <a:miter lim="800000"/>
                <a:headEnd/>
                <a:tailEnd/>
              </a:ln>
            </p:spPr>
          </p:pic>
          <p:sp>
            <p:nvSpPr>
              <p:cNvPr id="14" name="TextBox 13"/>
              <p:cNvSpPr txBox="1"/>
              <p:nvPr/>
            </p:nvSpPr>
            <p:spPr>
              <a:xfrm>
                <a:off x="3733800" y="4876800"/>
                <a:ext cx="1600200" cy="369332"/>
              </a:xfrm>
              <a:prstGeom prst="rect">
                <a:avLst/>
              </a:prstGeom>
              <a:noFill/>
            </p:spPr>
            <p:txBody>
              <a:bodyPr wrap="square" rtlCol="0">
                <a:spAutoFit/>
              </a:bodyPr>
              <a:lstStyle/>
              <a:p>
                <a:r>
                  <a:rPr lang="en-US" dirty="0" smtClean="0"/>
                  <a:t>Spanish train </a:t>
                </a:r>
                <a:endParaRPr lang="en-US" dirty="0"/>
              </a:p>
            </p:txBody>
          </p:sp>
          <p:cxnSp>
            <p:nvCxnSpPr>
              <p:cNvPr id="16" name="Straight Arrow Connector 15"/>
              <p:cNvCxnSpPr>
                <a:stCxn id="14" idx="1"/>
              </p:cNvCxnSpPr>
              <p:nvPr/>
            </p:nvCxnSpPr>
            <p:spPr>
              <a:xfrm rot="10800000" flipV="1">
                <a:off x="2819400" y="5061466"/>
                <a:ext cx="914400" cy="72973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7" name="TextBox 16"/>
              <p:cNvSpPr txBox="1"/>
              <p:nvPr/>
            </p:nvSpPr>
            <p:spPr>
              <a:xfrm>
                <a:off x="3276600" y="5562600"/>
                <a:ext cx="2514600" cy="369332"/>
              </a:xfrm>
              <a:prstGeom prst="rect">
                <a:avLst/>
              </a:prstGeom>
              <a:noFill/>
            </p:spPr>
            <p:txBody>
              <a:bodyPr wrap="square" rtlCol="0">
                <a:spAutoFit/>
              </a:bodyPr>
              <a:lstStyle/>
              <a:p>
                <a:r>
                  <a:rPr lang="en-US" dirty="0" smtClean="0"/>
                  <a:t>Japanese bullet train</a:t>
                </a:r>
                <a:endParaRPr lang="en-US" dirty="0"/>
              </a:p>
            </p:txBody>
          </p:sp>
        </p:grpSp>
        <p:cxnSp>
          <p:nvCxnSpPr>
            <p:cNvPr id="18" name="Straight Arrow Connector 17"/>
            <p:cNvCxnSpPr/>
            <p:nvPr/>
          </p:nvCxnSpPr>
          <p:spPr>
            <a:xfrm flipV="1">
              <a:off x="4953000" y="5715000"/>
              <a:ext cx="1524000" cy="152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6385"/>
                                        </p:tgtEl>
                                        <p:attrNameLst>
                                          <p:attrName>style.visibility</p:attrName>
                                        </p:attrNameLst>
                                      </p:cBhvr>
                                      <p:to>
                                        <p:strVal val="visible"/>
                                      </p:to>
                                    </p:set>
                                    <p:anim by="(-#ppt_w*2)" calcmode="lin" valueType="num">
                                      <p:cBhvr rctx="PPT">
                                        <p:cTn id="7" dur="1000" autoRev="1" fill="hold">
                                          <p:stCondLst>
                                            <p:cond delay="0"/>
                                          </p:stCondLst>
                                        </p:cTn>
                                        <p:tgtEl>
                                          <p:spTgt spid="16385"/>
                                        </p:tgtEl>
                                        <p:attrNameLst>
                                          <p:attrName>ppt_w</p:attrName>
                                        </p:attrNameLst>
                                      </p:cBhvr>
                                    </p:anim>
                                    <p:anim by="(#ppt_w*0.50)" calcmode="lin" valueType="num">
                                      <p:cBhvr>
                                        <p:cTn id="8" dur="1000" decel="50000" autoRev="1" fill="hold">
                                          <p:stCondLst>
                                            <p:cond delay="0"/>
                                          </p:stCondLst>
                                        </p:cTn>
                                        <p:tgtEl>
                                          <p:spTgt spid="16385"/>
                                        </p:tgtEl>
                                        <p:attrNameLst>
                                          <p:attrName>ppt_x</p:attrName>
                                        </p:attrNameLst>
                                      </p:cBhvr>
                                    </p:anim>
                                    <p:anim from="(-#ppt_h/2)" to="(#ppt_y)" calcmode="lin" valueType="num">
                                      <p:cBhvr>
                                        <p:cTn id="9" dur="2000" fill="hold">
                                          <p:stCondLst>
                                            <p:cond delay="0"/>
                                          </p:stCondLst>
                                        </p:cTn>
                                        <p:tgtEl>
                                          <p:spTgt spid="16385"/>
                                        </p:tgtEl>
                                        <p:attrNameLst>
                                          <p:attrName>ppt_y</p:attrName>
                                        </p:attrNameLst>
                                      </p:cBhvr>
                                    </p:anim>
                                    <p:animRot by="21600000">
                                      <p:cBhvr>
                                        <p:cTn id="10" dur="2000" fill="hold">
                                          <p:stCondLst>
                                            <p:cond delay="0"/>
                                          </p:stCondLst>
                                        </p:cTn>
                                        <p:tgtEl>
                                          <p:spTgt spid="16385"/>
                                        </p:tgtEl>
                                        <p:attrNameLst>
                                          <p:attrName>r</p:attrName>
                                        </p:attrNameLst>
                                      </p:cBhvr>
                                    </p:animRot>
                                  </p:childTnLst>
                                </p:cTn>
                              </p:par>
                            </p:childTnLst>
                          </p:cTn>
                        </p:par>
                        <p:par>
                          <p:cTn id="11" fill="hold">
                            <p:stCondLst>
                              <p:cond delay="2800"/>
                            </p:stCondLst>
                            <p:childTnLst>
                              <p:par>
                                <p:cTn id="12" presetID="13" presetClass="entr" presetSubtype="16" fill="hold" grpId="0" nodeType="afterEffect">
                                  <p:stCondLst>
                                    <p:cond delay="0"/>
                                  </p:stCondLst>
                                  <p:childTnLst>
                                    <p:set>
                                      <p:cBhvr>
                                        <p:cTn id="13" dur="1" fill="hold">
                                          <p:stCondLst>
                                            <p:cond delay="0"/>
                                          </p:stCondLst>
                                        </p:cTn>
                                        <p:tgtEl>
                                          <p:spTgt spid="16386"/>
                                        </p:tgtEl>
                                        <p:attrNameLst>
                                          <p:attrName>style.visibility</p:attrName>
                                        </p:attrNameLst>
                                      </p:cBhvr>
                                      <p:to>
                                        <p:strVal val="visible"/>
                                      </p:to>
                                    </p:set>
                                    <p:animEffect transition="in" filter="plus(in)">
                                      <p:cBhvr>
                                        <p:cTn id="14" dur="2000"/>
                                        <p:tgtEl>
                                          <p:spTgt spid="16386"/>
                                        </p:tgtEl>
                                      </p:cBhvr>
                                    </p:animEffect>
                                  </p:childTnLst>
                                </p:cTn>
                              </p:par>
                            </p:childTnLst>
                          </p:cTn>
                        </p:par>
                        <p:par>
                          <p:cTn id="15" fill="hold">
                            <p:stCondLst>
                              <p:cond delay="4800"/>
                            </p:stCondLst>
                            <p:childTnLst>
                              <p:par>
                                <p:cTn id="16" presetID="20" presetClass="entr" presetSubtype="0"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edge">
                                      <p:cBhvr>
                                        <p:cTn id="18"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5" grpId="0"/>
      <p:bldP spid="1638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4600" y="228600"/>
            <a:ext cx="3460691" cy="1015663"/>
          </a:xfrm>
          <a:prstGeom prst="rect">
            <a:avLst/>
          </a:prstGeom>
        </p:spPr>
        <p:txBody>
          <a:bodyPr wrap="none">
            <a:spAutoFit/>
          </a:bodyPr>
          <a:lstStyle/>
          <a:p>
            <a:r>
              <a:rPr lang="en-US" sz="6000" dirty="0">
                <a:latin typeface="Copperplate Gothic Bold" pitchFamily="34" charset="0"/>
              </a:rPr>
              <a:t>Bicycle</a:t>
            </a:r>
          </a:p>
        </p:txBody>
      </p:sp>
      <p:sp>
        <p:nvSpPr>
          <p:cNvPr id="17409" name="Rectangle 1"/>
          <p:cNvSpPr>
            <a:spLocks noChangeArrowheads="1"/>
          </p:cNvSpPr>
          <p:nvPr/>
        </p:nvSpPr>
        <p:spPr bwMode="auto">
          <a:xfrm>
            <a:off x="0" y="970627"/>
            <a:ext cx="9144000"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altLang="ja-JP" sz="2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In the 1860s Frenchman Pierre Michaux along with Pierre Lallement made the first pedal powered Bicycle. </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altLang="ja-JP" sz="2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The Bicycle has had an effect on society because it is a mode of transport that is faster than walking but still uses human power. </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altLang="ja-JP" sz="2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It is a fairly fast mode of transport and quite useful for going short distances. It is also a form of entertainment and people sometimes bike just for fun.</a:t>
            </a:r>
            <a:endParaRPr kumimoji="0" lang="en-US" altLang="ja-JP" sz="2000" b="0" i="0" u="none" strike="noStrike" cap="none" normalizeH="0" baseline="0" dirty="0" smtClean="0">
              <a:ln>
                <a:noFill/>
              </a:ln>
              <a:solidFill>
                <a:schemeClr val="tx1"/>
              </a:solidFill>
              <a:effectLst/>
              <a:latin typeface="Copperplate Gothic Bold" pitchFamily="34" charset="0"/>
              <a:cs typeface="Arial" pitchFamily="34" charset="0"/>
            </a:endParaRPr>
          </a:p>
        </p:txBody>
      </p:sp>
      <p:pic>
        <p:nvPicPr>
          <p:cNvPr id="17411" name="Picture 3" descr="http://upload.wikimedia.org/wikipedia/commons/thumb/8/84/Bicycle_evolution-en.svg/800px-Bicycle_evolution-en.svg.png"/>
          <p:cNvPicPr>
            <a:picLocks noChangeAspect="1" noChangeArrowheads="1"/>
          </p:cNvPicPr>
          <p:nvPr/>
        </p:nvPicPr>
        <p:blipFill>
          <a:blip r:embed="rId2" cstate="print"/>
          <a:srcRect/>
          <a:stretch>
            <a:fillRect/>
          </a:stretch>
        </p:blipFill>
        <p:spPr bwMode="auto">
          <a:xfrm>
            <a:off x="0" y="3352800"/>
            <a:ext cx="5250756" cy="3124200"/>
          </a:xfrm>
          <a:prstGeom prst="rect">
            <a:avLst/>
          </a:prstGeom>
          <a:noFill/>
        </p:spPr>
      </p:pic>
      <p:pic>
        <p:nvPicPr>
          <p:cNvPr id="17413" name="Picture 5" descr="http://www.bikequarterly.com/images/Boneshaker.jpg"/>
          <p:cNvPicPr>
            <a:picLocks noChangeAspect="1" noChangeArrowheads="1"/>
          </p:cNvPicPr>
          <p:nvPr/>
        </p:nvPicPr>
        <p:blipFill>
          <a:blip r:embed="rId3" cstate="print"/>
          <a:srcRect/>
          <a:stretch>
            <a:fillRect/>
          </a:stretch>
        </p:blipFill>
        <p:spPr bwMode="auto">
          <a:xfrm>
            <a:off x="5186082" y="3657600"/>
            <a:ext cx="3697942" cy="2514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800"/>
                            </p:stCondLst>
                            <p:childTnLst>
                              <p:par>
                                <p:cTn id="13" presetID="34" presetClass="entr" presetSubtype="0" fill="hold" grpId="0" nodeType="afterEffect">
                                  <p:stCondLst>
                                    <p:cond delay="0"/>
                                  </p:stCondLst>
                                  <p:childTnLst>
                                    <p:set>
                                      <p:cBhvr>
                                        <p:cTn id="14" dur="1" fill="hold">
                                          <p:stCondLst>
                                            <p:cond delay="0"/>
                                          </p:stCondLst>
                                        </p:cTn>
                                        <p:tgtEl>
                                          <p:spTgt spid="17409"/>
                                        </p:tgtEl>
                                        <p:attrNameLst>
                                          <p:attrName>style.visibility</p:attrName>
                                        </p:attrNameLst>
                                      </p:cBhvr>
                                      <p:to>
                                        <p:strVal val="visible"/>
                                      </p:to>
                                    </p:set>
                                    <p:anim from="(-#ppt_w/2)" to="(#ppt_x)" calcmode="lin" valueType="num">
                                      <p:cBhvr>
                                        <p:cTn id="15" dur="600" fill="hold">
                                          <p:stCondLst>
                                            <p:cond delay="0"/>
                                          </p:stCondLst>
                                        </p:cTn>
                                        <p:tgtEl>
                                          <p:spTgt spid="17409"/>
                                        </p:tgtEl>
                                        <p:attrNameLst>
                                          <p:attrName>ppt_x</p:attrName>
                                        </p:attrNameLst>
                                      </p:cBhvr>
                                    </p:anim>
                                    <p:anim from="0" to="-1.0" calcmode="lin" valueType="num">
                                      <p:cBhvr>
                                        <p:cTn id="16" dur="200" decel="50000" autoRev="1" fill="hold">
                                          <p:stCondLst>
                                            <p:cond delay="600"/>
                                          </p:stCondLst>
                                        </p:cTn>
                                        <p:tgtEl>
                                          <p:spTgt spid="17409"/>
                                        </p:tgtEl>
                                        <p:attrNameLst>
                                          <p:attrName>xshear</p:attrName>
                                        </p:attrNameLst>
                                      </p:cBhvr>
                                    </p:anim>
                                    <p:animScale>
                                      <p:cBhvr>
                                        <p:cTn id="17" dur="200" decel="100000" autoRev="1" fill="hold">
                                          <p:stCondLst>
                                            <p:cond delay="600"/>
                                          </p:stCondLst>
                                        </p:cTn>
                                        <p:tgtEl>
                                          <p:spTgt spid="17409"/>
                                        </p:tgtEl>
                                      </p:cBhvr>
                                      <p:from x="100000" y="100000"/>
                                      <p:to x="80000" y="100000"/>
                                    </p:animScale>
                                    <p:anim by="(#ppt_h/3+#ppt_w*0.1)" calcmode="lin" valueType="num">
                                      <p:cBhvr additive="sum">
                                        <p:cTn id="18" dur="200" decel="100000" autoRev="1" fill="hold">
                                          <p:stCondLst>
                                            <p:cond delay="600"/>
                                          </p:stCondLst>
                                        </p:cTn>
                                        <p:tgtEl>
                                          <p:spTgt spid="17409"/>
                                        </p:tgtEl>
                                        <p:attrNameLst>
                                          <p:attrName>ppt_x</p:attrName>
                                        </p:attrNameLst>
                                      </p:cBhvr>
                                    </p:anim>
                                  </p:childTnLst>
                                </p:cTn>
                              </p:par>
                            </p:childTnLst>
                          </p:cTn>
                        </p:par>
                        <p:par>
                          <p:cTn id="19" fill="hold">
                            <p:stCondLst>
                              <p:cond delay="1800"/>
                            </p:stCondLst>
                            <p:childTnLst>
                              <p:par>
                                <p:cTn id="20" presetID="8" presetClass="entr" presetSubtype="16" fill="hold" nodeType="afterEffect">
                                  <p:stCondLst>
                                    <p:cond delay="0"/>
                                  </p:stCondLst>
                                  <p:childTnLst>
                                    <p:set>
                                      <p:cBhvr>
                                        <p:cTn id="21" dur="1" fill="hold">
                                          <p:stCondLst>
                                            <p:cond delay="0"/>
                                          </p:stCondLst>
                                        </p:cTn>
                                        <p:tgtEl>
                                          <p:spTgt spid="17411"/>
                                        </p:tgtEl>
                                        <p:attrNameLst>
                                          <p:attrName>style.visibility</p:attrName>
                                        </p:attrNameLst>
                                      </p:cBhvr>
                                      <p:to>
                                        <p:strVal val="visible"/>
                                      </p:to>
                                    </p:set>
                                    <p:animEffect transition="in" filter="diamond(in)">
                                      <p:cBhvr>
                                        <p:cTn id="22" dur="2000"/>
                                        <p:tgtEl>
                                          <p:spTgt spid="17411"/>
                                        </p:tgtEl>
                                      </p:cBhvr>
                                    </p:animEffect>
                                  </p:childTnLst>
                                </p:cTn>
                              </p:par>
                            </p:childTnLst>
                          </p:cTn>
                        </p:par>
                        <p:par>
                          <p:cTn id="23" fill="hold">
                            <p:stCondLst>
                              <p:cond delay="3800"/>
                            </p:stCondLst>
                            <p:childTnLst>
                              <p:par>
                                <p:cTn id="24" presetID="9" presetClass="entr" presetSubtype="0" fill="hold" nodeType="afterEffect">
                                  <p:stCondLst>
                                    <p:cond delay="0"/>
                                  </p:stCondLst>
                                  <p:childTnLst>
                                    <p:set>
                                      <p:cBhvr>
                                        <p:cTn id="25" dur="1" fill="hold">
                                          <p:stCondLst>
                                            <p:cond delay="0"/>
                                          </p:stCondLst>
                                        </p:cTn>
                                        <p:tgtEl>
                                          <p:spTgt spid="17413"/>
                                        </p:tgtEl>
                                        <p:attrNameLst>
                                          <p:attrName>style.visibility</p:attrName>
                                        </p:attrNameLst>
                                      </p:cBhvr>
                                      <p:to>
                                        <p:strVal val="visible"/>
                                      </p:to>
                                    </p:set>
                                    <p:animEffect transition="in" filter="dissolve">
                                      <p:cBhvr>
                                        <p:cTn id="26" dur="500"/>
                                        <p:tgtEl>
                                          <p:spTgt spid="17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740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1828800" y="0"/>
            <a:ext cx="5156220" cy="101566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6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Automobile</a:t>
            </a:r>
            <a:endParaRPr kumimoji="0" lang="en-US" altLang="ja-JP" sz="6000" b="0" i="0" u="none" strike="noStrike" cap="none" normalizeH="0" baseline="0" dirty="0" smtClean="0">
              <a:ln>
                <a:noFill/>
              </a:ln>
              <a:solidFill>
                <a:schemeClr val="tx1"/>
              </a:solidFill>
              <a:effectLst/>
              <a:latin typeface="Copperplate Gothic Bold" pitchFamily="34" charset="0"/>
              <a:cs typeface="Arial" pitchFamily="34" charset="0"/>
            </a:endParaRPr>
          </a:p>
        </p:txBody>
      </p:sp>
      <p:sp>
        <p:nvSpPr>
          <p:cNvPr id="22530" name="Rectangle 2"/>
          <p:cNvSpPr>
            <a:spLocks noChangeArrowheads="1"/>
          </p:cNvSpPr>
          <p:nvPr/>
        </p:nvSpPr>
        <p:spPr bwMode="auto">
          <a:xfrm>
            <a:off x="0" y="835224"/>
            <a:ext cx="9144000"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altLang="ja-JP" sz="2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The Automobile or motor car has effected society in a huge way. </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altLang="ja-JP" sz="2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The car is a carriage of sorts with wheels affixed to an axle, these wheels are turned on the axle by an energy source like the internal combustion engine or steam power moving the car along a surface.</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altLang="ja-JP" sz="2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 The car has allowed humans to travel large distances in a relatively short amount of time. This has changed the way we live and has allowed us to do things a lot faster, instead of having to walk for an hour to get to school you can just jump in your car and you are there in twenty minutes. </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altLang="ja-JP" sz="2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Because of the Automobile we can travel further and faster almost anywhere on land. </a:t>
            </a:r>
            <a:endParaRPr kumimoji="0" lang="en-US" altLang="ja-JP" sz="2000" b="0" i="0" u="none" strike="noStrike" cap="none" normalizeH="0" baseline="0" dirty="0" smtClean="0">
              <a:ln>
                <a:noFill/>
              </a:ln>
              <a:solidFill>
                <a:schemeClr val="tx1"/>
              </a:solidFill>
              <a:effectLst/>
              <a:latin typeface="Copperplate Gothic Bold" pitchFamily="34" charset="0"/>
              <a:cs typeface="Arial" pitchFamily="34" charset="0"/>
            </a:endParaRPr>
          </a:p>
        </p:txBody>
      </p:sp>
      <p:pic>
        <p:nvPicPr>
          <p:cNvPr id="22532" name="Picture 4" descr="http://ressources2.techno.free.fr/informatique/sites/inventions/images2/automobile.gif"/>
          <p:cNvPicPr>
            <a:picLocks noChangeAspect="1" noChangeArrowheads="1"/>
          </p:cNvPicPr>
          <p:nvPr/>
        </p:nvPicPr>
        <p:blipFill>
          <a:blip r:embed="rId2" cstate="print"/>
          <a:srcRect/>
          <a:stretch>
            <a:fillRect/>
          </a:stretch>
        </p:blipFill>
        <p:spPr bwMode="auto">
          <a:xfrm>
            <a:off x="914400" y="4985544"/>
            <a:ext cx="2667000" cy="1872456"/>
          </a:xfrm>
          <a:prstGeom prst="rect">
            <a:avLst/>
          </a:prstGeom>
          <a:noFill/>
        </p:spPr>
      </p:pic>
      <p:pic>
        <p:nvPicPr>
          <p:cNvPr id="22534" name="Picture 6" descr="http://www.selectism.com/news/wp-content/uploads/2009/05/bentley-gtc-speed-automobile-00.jpg"/>
          <p:cNvPicPr>
            <a:picLocks noChangeAspect="1" noChangeArrowheads="1"/>
          </p:cNvPicPr>
          <p:nvPr/>
        </p:nvPicPr>
        <p:blipFill>
          <a:blip r:embed="rId3" cstate="print"/>
          <a:srcRect/>
          <a:stretch>
            <a:fillRect/>
          </a:stretch>
        </p:blipFill>
        <p:spPr bwMode="auto">
          <a:xfrm>
            <a:off x="4876800" y="4611794"/>
            <a:ext cx="3200400" cy="2246206"/>
          </a:xfrm>
          <a:prstGeom prst="rect">
            <a:avLst/>
          </a:prstGeom>
          <a:noFill/>
        </p:spPr>
      </p:pic>
      <p:cxnSp>
        <p:nvCxnSpPr>
          <p:cNvPr id="7" name="Straight Arrow Connector 6"/>
          <p:cNvCxnSpPr>
            <a:stCxn id="22532" idx="3"/>
            <a:endCxn id="22534" idx="1"/>
          </p:cNvCxnSpPr>
          <p:nvPr/>
        </p:nvCxnSpPr>
        <p:spPr>
          <a:xfrm flipV="1">
            <a:off x="3581400" y="5734897"/>
            <a:ext cx="1295400" cy="18687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2529"/>
                                        </p:tgtEl>
                                        <p:attrNameLst>
                                          <p:attrName>style.visibility</p:attrName>
                                        </p:attrNameLst>
                                      </p:cBhvr>
                                      <p:to>
                                        <p:strVal val="visible"/>
                                      </p:to>
                                    </p:set>
                                    <p:anim calcmode="lin" valueType="num">
                                      <p:cBhvr>
                                        <p:cTn id="7" dur="500" fill="hold"/>
                                        <p:tgtEl>
                                          <p:spTgt spid="22529"/>
                                        </p:tgtEl>
                                        <p:attrNameLst>
                                          <p:attrName>ppt_w</p:attrName>
                                        </p:attrNameLst>
                                      </p:cBhvr>
                                      <p:tavLst>
                                        <p:tav tm="0">
                                          <p:val>
                                            <p:fltVal val="0"/>
                                          </p:val>
                                        </p:tav>
                                        <p:tav tm="100000">
                                          <p:val>
                                            <p:strVal val="#ppt_w"/>
                                          </p:val>
                                        </p:tav>
                                      </p:tavLst>
                                    </p:anim>
                                    <p:anim calcmode="lin" valueType="num">
                                      <p:cBhvr>
                                        <p:cTn id="8" dur="500" fill="hold"/>
                                        <p:tgtEl>
                                          <p:spTgt spid="22529"/>
                                        </p:tgtEl>
                                        <p:attrNameLst>
                                          <p:attrName>ppt_h</p:attrName>
                                        </p:attrNameLst>
                                      </p:cBhvr>
                                      <p:tavLst>
                                        <p:tav tm="0">
                                          <p:val>
                                            <p:fltVal val="0"/>
                                          </p:val>
                                        </p:tav>
                                        <p:tav tm="100000">
                                          <p:val>
                                            <p:strVal val="#ppt_h"/>
                                          </p:val>
                                        </p:tav>
                                      </p:tavLst>
                                    </p:anim>
                                    <p:anim calcmode="lin" valueType="num">
                                      <p:cBhvr>
                                        <p:cTn id="9" dur="500" fill="hold"/>
                                        <p:tgtEl>
                                          <p:spTgt spid="22529"/>
                                        </p:tgtEl>
                                        <p:attrNameLst>
                                          <p:attrName>style.rotation</p:attrName>
                                        </p:attrNameLst>
                                      </p:cBhvr>
                                      <p:tavLst>
                                        <p:tav tm="0">
                                          <p:val>
                                            <p:fltVal val="360"/>
                                          </p:val>
                                        </p:tav>
                                        <p:tav tm="100000">
                                          <p:val>
                                            <p:fltVal val="0"/>
                                          </p:val>
                                        </p:tav>
                                      </p:tavLst>
                                    </p:anim>
                                    <p:animEffect transition="in" filter="fade">
                                      <p:cBhvr>
                                        <p:cTn id="10" dur="500"/>
                                        <p:tgtEl>
                                          <p:spTgt spid="22529"/>
                                        </p:tgtEl>
                                      </p:cBhvr>
                                    </p:animEffect>
                                  </p:childTnLst>
                                </p:cTn>
                              </p:par>
                            </p:childTnLst>
                          </p:cTn>
                        </p:par>
                        <p:par>
                          <p:cTn id="11" fill="hold">
                            <p:stCondLst>
                              <p:cond delay="500"/>
                            </p:stCondLst>
                            <p:childTnLst>
                              <p:par>
                                <p:cTn id="12" presetID="30" presetClass="entr" presetSubtype="0" fill="hold" grpId="0" nodeType="afterEffect">
                                  <p:stCondLst>
                                    <p:cond delay="0"/>
                                  </p:stCondLst>
                                  <p:childTnLst>
                                    <p:set>
                                      <p:cBhvr>
                                        <p:cTn id="13" dur="1" fill="hold">
                                          <p:stCondLst>
                                            <p:cond delay="0"/>
                                          </p:stCondLst>
                                        </p:cTn>
                                        <p:tgtEl>
                                          <p:spTgt spid="22530"/>
                                        </p:tgtEl>
                                        <p:attrNameLst>
                                          <p:attrName>style.visibility</p:attrName>
                                        </p:attrNameLst>
                                      </p:cBhvr>
                                      <p:to>
                                        <p:strVal val="visible"/>
                                      </p:to>
                                    </p:set>
                                    <p:animEffect transition="in" filter="fade">
                                      <p:cBhvr>
                                        <p:cTn id="14" dur="800" decel="100000"/>
                                        <p:tgtEl>
                                          <p:spTgt spid="22530"/>
                                        </p:tgtEl>
                                      </p:cBhvr>
                                    </p:animEffect>
                                    <p:anim calcmode="lin" valueType="num">
                                      <p:cBhvr>
                                        <p:cTn id="15" dur="800" decel="100000" fill="hold"/>
                                        <p:tgtEl>
                                          <p:spTgt spid="22530"/>
                                        </p:tgtEl>
                                        <p:attrNameLst>
                                          <p:attrName>style.rotation</p:attrName>
                                        </p:attrNameLst>
                                      </p:cBhvr>
                                      <p:tavLst>
                                        <p:tav tm="0">
                                          <p:val>
                                            <p:fltVal val="-90"/>
                                          </p:val>
                                        </p:tav>
                                        <p:tav tm="100000">
                                          <p:val>
                                            <p:fltVal val="0"/>
                                          </p:val>
                                        </p:tav>
                                      </p:tavLst>
                                    </p:anim>
                                    <p:anim calcmode="lin" valueType="num">
                                      <p:cBhvr>
                                        <p:cTn id="16" dur="800" decel="100000" fill="hold"/>
                                        <p:tgtEl>
                                          <p:spTgt spid="22530"/>
                                        </p:tgtEl>
                                        <p:attrNameLst>
                                          <p:attrName>ppt_x</p:attrName>
                                        </p:attrNameLst>
                                      </p:cBhvr>
                                      <p:tavLst>
                                        <p:tav tm="0">
                                          <p:val>
                                            <p:strVal val="#ppt_x+0.4"/>
                                          </p:val>
                                        </p:tav>
                                        <p:tav tm="100000">
                                          <p:val>
                                            <p:strVal val="#ppt_x-0.05"/>
                                          </p:val>
                                        </p:tav>
                                      </p:tavLst>
                                    </p:anim>
                                    <p:anim calcmode="lin" valueType="num">
                                      <p:cBhvr>
                                        <p:cTn id="17" dur="800" decel="100000" fill="hold"/>
                                        <p:tgtEl>
                                          <p:spTgt spid="22530"/>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22530"/>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22530"/>
                                        </p:tgtEl>
                                        <p:attrNameLst>
                                          <p:attrName>ppt_y</p:attrName>
                                        </p:attrNameLst>
                                      </p:cBhvr>
                                      <p:tavLst>
                                        <p:tav tm="0">
                                          <p:val>
                                            <p:strVal val="#ppt_y+0.1"/>
                                          </p:val>
                                        </p:tav>
                                        <p:tav tm="100000">
                                          <p:val>
                                            <p:strVal val="#ppt_y"/>
                                          </p:val>
                                        </p:tav>
                                      </p:tavLst>
                                    </p:anim>
                                  </p:childTnLst>
                                </p:cTn>
                              </p:par>
                            </p:childTnLst>
                          </p:cTn>
                        </p:par>
                        <p:par>
                          <p:cTn id="20" fill="hold">
                            <p:stCondLst>
                              <p:cond delay="1500"/>
                            </p:stCondLst>
                            <p:childTnLst>
                              <p:par>
                                <p:cTn id="21" presetID="34" presetClass="entr" presetSubtype="0" fill="hold" nodeType="afterEffect">
                                  <p:stCondLst>
                                    <p:cond delay="0"/>
                                  </p:stCondLst>
                                  <p:childTnLst>
                                    <p:set>
                                      <p:cBhvr>
                                        <p:cTn id="22" dur="1" fill="hold">
                                          <p:stCondLst>
                                            <p:cond delay="0"/>
                                          </p:stCondLst>
                                        </p:cTn>
                                        <p:tgtEl>
                                          <p:spTgt spid="22532"/>
                                        </p:tgtEl>
                                        <p:attrNameLst>
                                          <p:attrName>style.visibility</p:attrName>
                                        </p:attrNameLst>
                                      </p:cBhvr>
                                      <p:to>
                                        <p:strVal val="visible"/>
                                      </p:to>
                                    </p:set>
                                    <p:anim from="(-#ppt_w/2)" to="(#ppt_x)" calcmode="lin" valueType="num">
                                      <p:cBhvr>
                                        <p:cTn id="23" dur="600" fill="hold">
                                          <p:stCondLst>
                                            <p:cond delay="0"/>
                                          </p:stCondLst>
                                        </p:cTn>
                                        <p:tgtEl>
                                          <p:spTgt spid="22532"/>
                                        </p:tgtEl>
                                        <p:attrNameLst>
                                          <p:attrName>ppt_x</p:attrName>
                                        </p:attrNameLst>
                                      </p:cBhvr>
                                    </p:anim>
                                    <p:anim from="0" to="-1.0" calcmode="lin" valueType="num">
                                      <p:cBhvr>
                                        <p:cTn id="24" dur="200" decel="50000" autoRev="1" fill="hold">
                                          <p:stCondLst>
                                            <p:cond delay="600"/>
                                          </p:stCondLst>
                                        </p:cTn>
                                        <p:tgtEl>
                                          <p:spTgt spid="22532"/>
                                        </p:tgtEl>
                                        <p:attrNameLst>
                                          <p:attrName>xshear</p:attrName>
                                        </p:attrNameLst>
                                      </p:cBhvr>
                                    </p:anim>
                                    <p:animScale>
                                      <p:cBhvr>
                                        <p:cTn id="25" dur="200" decel="100000" autoRev="1" fill="hold">
                                          <p:stCondLst>
                                            <p:cond delay="600"/>
                                          </p:stCondLst>
                                        </p:cTn>
                                        <p:tgtEl>
                                          <p:spTgt spid="22532"/>
                                        </p:tgtEl>
                                      </p:cBhvr>
                                      <p:from x="100000" y="100000"/>
                                      <p:to x="80000" y="100000"/>
                                    </p:animScale>
                                    <p:anim by="(#ppt_h/3+#ppt_w*0.1)" calcmode="lin" valueType="num">
                                      <p:cBhvr additive="sum">
                                        <p:cTn id="26" dur="200" decel="100000" autoRev="1" fill="hold">
                                          <p:stCondLst>
                                            <p:cond delay="600"/>
                                          </p:stCondLst>
                                        </p:cTn>
                                        <p:tgtEl>
                                          <p:spTgt spid="22532"/>
                                        </p:tgtEl>
                                        <p:attrNameLst>
                                          <p:attrName>ppt_x</p:attrName>
                                        </p:attrNameLst>
                                      </p:cBhvr>
                                    </p:anim>
                                  </p:childTnLst>
                                </p:cTn>
                              </p:par>
                              <p:par>
                                <p:cTn id="27" presetID="34" presetClass="entr" presetSubtype="0"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 from="(-#ppt_w/2)" to="(#ppt_x)" calcmode="lin" valueType="num">
                                      <p:cBhvr>
                                        <p:cTn id="29" dur="600" fill="hold">
                                          <p:stCondLst>
                                            <p:cond delay="0"/>
                                          </p:stCondLst>
                                        </p:cTn>
                                        <p:tgtEl>
                                          <p:spTgt spid="7"/>
                                        </p:tgtEl>
                                        <p:attrNameLst>
                                          <p:attrName>ppt_x</p:attrName>
                                        </p:attrNameLst>
                                      </p:cBhvr>
                                    </p:anim>
                                    <p:anim from="0" to="-1.0" calcmode="lin" valueType="num">
                                      <p:cBhvr>
                                        <p:cTn id="30" dur="200" decel="50000" autoRev="1" fill="hold">
                                          <p:stCondLst>
                                            <p:cond delay="600"/>
                                          </p:stCondLst>
                                        </p:cTn>
                                        <p:tgtEl>
                                          <p:spTgt spid="7"/>
                                        </p:tgtEl>
                                        <p:attrNameLst>
                                          <p:attrName>xshear</p:attrName>
                                        </p:attrNameLst>
                                      </p:cBhvr>
                                    </p:anim>
                                    <p:animScale>
                                      <p:cBhvr>
                                        <p:cTn id="31" dur="200" decel="100000" autoRev="1" fill="hold">
                                          <p:stCondLst>
                                            <p:cond delay="600"/>
                                          </p:stCondLst>
                                        </p:cTn>
                                        <p:tgtEl>
                                          <p:spTgt spid="7"/>
                                        </p:tgtEl>
                                      </p:cBhvr>
                                      <p:from x="100000" y="100000"/>
                                      <p:to x="80000" y="100000"/>
                                    </p:animScale>
                                    <p:anim by="(#ppt_h/3+#ppt_w*0.1)" calcmode="lin" valueType="num">
                                      <p:cBhvr additive="sum">
                                        <p:cTn id="32" dur="200" decel="100000" autoRev="1" fill="hold">
                                          <p:stCondLst>
                                            <p:cond delay="600"/>
                                          </p:stCondLst>
                                        </p:cTn>
                                        <p:tgtEl>
                                          <p:spTgt spid="7"/>
                                        </p:tgtEl>
                                        <p:attrNameLst>
                                          <p:attrName>ppt_x</p:attrName>
                                        </p:attrNameLst>
                                      </p:cBhvr>
                                    </p:anim>
                                  </p:childTnLst>
                                </p:cTn>
                              </p:par>
                              <p:par>
                                <p:cTn id="33" presetID="34" presetClass="entr" presetSubtype="0" fill="hold" nodeType="withEffect">
                                  <p:stCondLst>
                                    <p:cond delay="0"/>
                                  </p:stCondLst>
                                  <p:childTnLst>
                                    <p:set>
                                      <p:cBhvr>
                                        <p:cTn id="34" dur="1" fill="hold">
                                          <p:stCondLst>
                                            <p:cond delay="0"/>
                                          </p:stCondLst>
                                        </p:cTn>
                                        <p:tgtEl>
                                          <p:spTgt spid="22534"/>
                                        </p:tgtEl>
                                        <p:attrNameLst>
                                          <p:attrName>style.visibility</p:attrName>
                                        </p:attrNameLst>
                                      </p:cBhvr>
                                      <p:to>
                                        <p:strVal val="visible"/>
                                      </p:to>
                                    </p:set>
                                    <p:anim from="(-#ppt_w/2)" to="(#ppt_x)" calcmode="lin" valueType="num">
                                      <p:cBhvr>
                                        <p:cTn id="35" dur="600" fill="hold">
                                          <p:stCondLst>
                                            <p:cond delay="0"/>
                                          </p:stCondLst>
                                        </p:cTn>
                                        <p:tgtEl>
                                          <p:spTgt spid="22534"/>
                                        </p:tgtEl>
                                        <p:attrNameLst>
                                          <p:attrName>ppt_x</p:attrName>
                                        </p:attrNameLst>
                                      </p:cBhvr>
                                    </p:anim>
                                    <p:anim from="0" to="-1.0" calcmode="lin" valueType="num">
                                      <p:cBhvr>
                                        <p:cTn id="36" dur="200" decel="50000" autoRev="1" fill="hold">
                                          <p:stCondLst>
                                            <p:cond delay="600"/>
                                          </p:stCondLst>
                                        </p:cTn>
                                        <p:tgtEl>
                                          <p:spTgt spid="22534"/>
                                        </p:tgtEl>
                                        <p:attrNameLst>
                                          <p:attrName>xshear</p:attrName>
                                        </p:attrNameLst>
                                      </p:cBhvr>
                                    </p:anim>
                                    <p:animScale>
                                      <p:cBhvr>
                                        <p:cTn id="37" dur="200" decel="100000" autoRev="1" fill="hold">
                                          <p:stCondLst>
                                            <p:cond delay="600"/>
                                          </p:stCondLst>
                                        </p:cTn>
                                        <p:tgtEl>
                                          <p:spTgt spid="22534"/>
                                        </p:tgtEl>
                                      </p:cBhvr>
                                      <p:from x="100000" y="100000"/>
                                      <p:to x="80000" y="100000"/>
                                    </p:animScale>
                                    <p:anim by="(#ppt_h/3+#ppt_w*0.1)" calcmode="lin" valueType="num">
                                      <p:cBhvr additive="sum">
                                        <p:cTn id="38" dur="200" decel="100000" autoRev="1" fill="hold">
                                          <p:stCondLst>
                                            <p:cond delay="600"/>
                                          </p:stCondLst>
                                        </p:cTn>
                                        <p:tgtEl>
                                          <p:spTgt spid="22534"/>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9" grpId="0"/>
      <p:bldP spid="225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2133600" y="228600"/>
            <a:ext cx="4137543" cy="101566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6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Aircraft</a:t>
            </a:r>
            <a:r>
              <a:rPr kumimoji="0" lang="en-US" altLang="ja-JP" sz="14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 </a:t>
            </a:r>
            <a:endParaRPr kumimoji="0" lang="en-US" altLang="ja-JP" sz="1800" b="0" i="0" u="none" strike="noStrike" cap="none" normalizeH="0" baseline="0" dirty="0" smtClean="0">
              <a:ln>
                <a:noFill/>
              </a:ln>
              <a:solidFill>
                <a:schemeClr val="tx1"/>
              </a:solidFill>
              <a:effectLst/>
              <a:latin typeface="Copperplate Gothic Bold" pitchFamily="34" charset="0"/>
              <a:cs typeface="Arial" pitchFamily="34" charset="0"/>
            </a:endParaRPr>
          </a:p>
        </p:txBody>
      </p:sp>
      <p:sp>
        <p:nvSpPr>
          <p:cNvPr id="18438"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439" name="Rectangle 7"/>
          <p:cNvSpPr>
            <a:spLocks noChangeArrowheads="1"/>
          </p:cNvSpPr>
          <p:nvPr/>
        </p:nvSpPr>
        <p:spPr bwMode="auto">
          <a:xfrm>
            <a:off x="0" y="1296888"/>
            <a:ext cx="92202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altLang="ja-JP" sz="2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Wheels are used to safely land the aircraft because most aircraft can’t take off or land vertically.</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altLang="ja-JP" sz="2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 The air craft needs a long stretch of tarmac before the plane reaches the correct speed for lift to take place. Without wheels the Aircraft would not be able to reach the correct speed for lift.</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altLang="ja-JP" sz="2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 Aircraft wheels have effected society because now we can</a:t>
            </a:r>
            <a:r>
              <a:rPr kumimoji="0" lang="en-US" altLang="ja-JP" sz="2000" b="0" i="0" u="none" strike="noStrike" cap="none" normalizeH="0" dirty="0" smtClean="0">
                <a:ln>
                  <a:noFill/>
                </a:ln>
                <a:solidFill>
                  <a:schemeClr val="tx1"/>
                </a:solidFill>
                <a:effectLst/>
                <a:latin typeface="Copperplate Gothic Bold" pitchFamily="34" charset="0"/>
                <a:ea typeface="MS Mincho" pitchFamily="49" charset="-128"/>
                <a:cs typeface="Arial" pitchFamily="34" charset="0"/>
              </a:rPr>
              <a:t> </a:t>
            </a:r>
            <a:r>
              <a:rPr kumimoji="0" lang="en-US" altLang="ja-JP" sz="2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travel over large distances very fast using the jet engine (see Jawon’s presentation). </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altLang="ja-JP" sz="2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Air travel is very fast however things can go very wrong, see the chart on</a:t>
            </a:r>
            <a:r>
              <a:rPr kumimoji="0" lang="en-US" altLang="ja-JP" sz="2000" b="0" i="0" u="none" strike="noStrike" cap="none" normalizeH="0" dirty="0" smtClean="0">
                <a:ln>
                  <a:noFill/>
                </a:ln>
                <a:solidFill>
                  <a:schemeClr val="tx1"/>
                </a:solidFill>
                <a:effectLst/>
                <a:latin typeface="Copperplate Gothic Bold" pitchFamily="34" charset="0"/>
                <a:ea typeface="MS Mincho" pitchFamily="49" charset="-128"/>
                <a:cs typeface="Arial" pitchFamily="34" charset="0"/>
              </a:rPr>
              <a:t> the next slide </a:t>
            </a:r>
            <a:r>
              <a:rPr kumimoji="0" lang="en-US" altLang="ja-JP" sz="2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for the percentage of fatalities caused by flight and where in the flight they occur.</a:t>
            </a:r>
            <a:endParaRPr kumimoji="0" lang="en-US" altLang="ja-JP" sz="2000" b="0" i="0" u="none" strike="noStrike" cap="none" normalizeH="0" baseline="0" dirty="0" smtClean="0">
              <a:ln>
                <a:noFill/>
              </a:ln>
              <a:solidFill>
                <a:schemeClr val="tx1"/>
              </a:solidFill>
              <a:effectLst/>
              <a:latin typeface="Copperplate Gothic Bold" pitchFamily="34" charset="0"/>
              <a:cs typeface="Arial" pitchFamily="34" charset="0"/>
            </a:endParaRPr>
          </a:p>
        </p:txBody>
      </p:sp>
      <p:grpSp>
        <p:nvGrpSpPr>
          <p:cNvPr id="9" name="Group 8"/>
          <p:cNvGrpSpPr/>
          <p:nvPr/>
        </p:nvGrpSpPr>
        <p:grpSpPr>
          <a:xfrm>
            <a:off x="381000" y="0"/>
            <a:ext cx="7848600" cy="6705600"/>
            <a:chOff x="381000" y="0"/>
            <a:chExt cx="7848600" cy="6705600"/>
          </a:xfrm>
        </p:grpSpPr>
        <p:pic>
          <p:nvPicPr>
            <p:cNvPr id="18448" name="Picture 16" descr="http://cache3.asset-cache.net/xc/200570207-001.jpg?v=1&amp;c=IWSAsset&amp;k=2&amp;d=F5B5107058D53DF5A40FD514E0E13378EB5F0DE335B3F35AB8B5922D29C58EAF6529E79887609E4F"/>
            <p:cNvPicPr>
              <a:picLocks noChangeAspect="1" noChangeArrowheads="1"/>
            </p:cNvPicPr>
            <p:nvPr/>
          </p:nvPicPr>
          <p:blipFill>
            <a:blip r:embed="rId2" cstate="print"/>
            <a:srcRect/>
            <a:stretch>
              <a:fillRect/>
            </a:stretch>
          </p:blipFill>
          <p:spPr bwMode="auto">
            <a:xfrm>
              <a:off x="685800" y="5029200"/>
              <a:ext cx="2514600" cy="1676400"/>
            </a:xfrm>
            <a:prstGeom prst="rect">
              <a:avLst/>
            </a:prstGeom>
            <a:noFill/>
          </p:spPr>
        </p:pic>
        <p:pic>
          <p:nvPicPr>
            <p:cNvPr id="18450" name="Picture 18" descr="http://www.worldaero.co.uk/media/images/aircraft-maintenence-wheels.jpg"/>
            <p:cNvPicPr>
              <a:picLocks noChangeAspect="1" noChangeArrowheads="1"/>
            </p:cNvPicPr>
            <p:nvPr/>
          </p:nvPicPr>
          <p:blipFill>
            <a:blip r:embed="rId3" cstate="print"/>
            <a:srcRect/>
            <a:stretch>
              <a:fillRect/>
            </a:stretch>
          </p:blipFill>
          <p:spPr bwMode="auto">
            <a:xfrm>
              <a:off x="381000" y="0"/>
              <a:ext cx="1143000" cy="1293694"/>
            </a:xfrm>
            <a:prstGeom prst="rect">
              <a:avLst/>
            </a:prstGeom>
            <a:noFill/>
          </p:spPr>
        </p:pic>
        <p:pic>
          <p:nvPicPr>
            <p:cNvPr id="18452" name="Picture 20" descr="http://upload.wikimedia.org/wikipedia/commons/3/34/Antonov-225_main_landing_gear_2.jpg"/>
            <p:cNvPicPr>
              <a:picLocks noChangeAspect="1" noChangeArrowheads="1"/>
            </p:cNvPicPr>
            <p:nvPr/>
          </p:nvPicPr>
          <p:blipFill>
            <a:blip r:embed="rId4" cstate="print"/>
            <a:srcRect/>
            <a:stretch>
              <a:fillRect/>
            </a:stretch>
          </p:blipFill>
          <p:spPr bwMode="auto">
            <a:xfrm>
              <a:off x="6934200" y="0"/>
              <a:ext cx="1143000" cy="1285683"/>
            </a:xfrm>
            <a:prstGeom prst="rect">
              <a:avLst/>
            </a:prstGeom>
            <a:noFill/>
          </p:spPr>
        </p:pic>
        <p:pic>
          <p:nvPicPr>
            <p:cNvPr id="18454" name="Picture 22" descr="http://topbillinmusic.com/wp-content/uploads/2008/12/aeroplane-in-sunset.jpg"/>
            <p:cNvPicPr>
              <a:picLocks noChangeAspect="1" noChangeArrowheads="1"/>
            </p:cNvPicPr>
            <p:nvPr/>
          </p:nvPicPr>
          <p:blipFill>
            <a:blip r:embed="rId5" cstate="print"/>
            <a:srcRect/>
            <a:stretch>
              <a:fillRect/>
            </a:stretch>
          </p:blipFill>
          <p:spPr bwMode="auto">
            <a:xfrm>
              <a:off x="5562600" y="5029200"/>
              <a:ext cx="2667000" cy="1676400"/>
            </a:xfrm>
            <a:prstGeom prst="rect">
              <a:avLst/>
            </a:prstGeom>
            <a:noFill/>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8433"/>
                                        </p:tgtEl>
                                        <p:attrNameLst>
                                          <p:attrName>style.visibility</p:attrName>
                                        </p:attrNameLst>
                                      </p:cBhvr>
                                      <p:to>
                                        <p:strVal val="visible"/>
                                      </p:to>
                                    </p:set>
                                    <p:animEffect transition="in" filter="fade">
                                      <p:cBhvr>
                                        <p:cTn id="7" dur="1000"/>
                                        <p:tgtEl>
                                          <p:spTgt spid="18433"/>
                                        </p:tgtEl>
                                      </p:cBhvr>
                                    </p:animEffect>
                                    <p:anim calcmode="lin" valueType="num">
                                      <p:cBhvr>
                                        <p:cTn id="8" dur="1000" fill="hold"/>
                                        <p:tgtEl>
                                          <p:spTgt spid="18433"/>
                                        </p:tgtEl>
                                        <p:attrNameLst>
                                          <p:attrName>ppt_x</p:attrName>
                                        </p:attrNameLst>
                                      </p:cBhvr>
                                      <p:tavLst>
                                        <p:tav tm="0">
                                          <p:val>
                                            <p:strVal val="#ppt_x-.1"/>
                                          </p:val>
                                        </p:tav>
                                        <p:tav tm="100000">
                                          <p:val>
                                            <p:strVal val="#ppt_x"/>
                                          </p:val>
                                        </p:tav>
                                      </p:tavLst>
                                    </p:anim>
                                    <p:anim calcmode="lin" valueType="num">
                                      <p:cBhvr>
                                        <p:cTn id="9" dur="1000" fill="hold"/>
                                        <p:tgtEl>
                                          <p:spTgt spid="18433"/>
                                        </p:tgtEl>
                                        <p:attrNameLst>
                                          <p:attrName>ppt_y</p:attrName>
                                        </p:attrNameLst>
                                      </p:cBhvr>
                                      <p:tavLst>
                                        <p:tav tm="0">
                                          <p:val>
                                            <p:strVal val="#ppt_y"/>
                                          </p:val>
                                        </p:tav>
                                        <p:tav tm="100000">
                                          <p:val>
                                            <p:strVal val="#ppt_y"/>
                                          </p:val>
                                        </p:tav>
                                      </p:tavLst>
                                    </p:anim>
                                  </p:childTnLst>
                                </p:cTn>
                              </p:par>
                            </p:childTnLst>
                          </p:cTn>
                        </p:par>
                        <p:par>
                          <p:cTn id="10" fill="hold">
                            <p:stCondLst>
                              <p:cond delay="1700"/>
                            </p:stCondLst>
                            <p:childTnLst>
                              <p:par>
                                <p:cTn id="11" presetID="51" presetClass="entr" presetSubtype="0" fill="hold" grpId="0" nodeType="afterEffect">
                                  <p:stCondLst>
                                    <p:cond delay="0"/>
                                  </p:stCondLst>
                                  <p:childTnLst>
                                    <p:set>
                                      <p:cBhvr>
                                        <p:cTn id="12" dur="1" fill="hold">
                                          <p:stCondLst>
                                            <p:cond delay="0"/>
                                          </p:stCondLst>
                                        </p:cTn>
                                        <p:tgtEl>
                                          <p:spTgt spid="18439"/>
                                        </p:tgtEl>
                                        <p:attrNameLst>
                                          <p:attrName>style.visibility</p:attrName>
                                        </p:attrNameLst>
                                      </p:cBhvr>
                                      <p:to>
                                        <p:strVal val="visible"/>
                                      </p:to>
                                    </p:set>
                                    <p:animEffect transition="in" filter="fade">
                                      <p:cBhvr>
                                        <p:cTn id="13" dur="770" decel="100000"/>
                                        <p:tgtEl>
                                          <p:spTgt spid="18439"/>
                                        </p:tgtEl>
                                      </p:cBhvr>
                                    </p:animEffect>
                                    <p:animScale>
                                      <p:cBhvr>
                                        <p:cTn id="14" dur="770" decel="100000"/>
                                        <p:tgtEl>
                                          <p:spTgt spid="18439"/>
                                        </p:tgtEl>
                                      </p:cBhvr>
                                      <p:from x="10000" y="10000"/>
                                      <p:to x="200000" y="450000"/>
                                    </p:animScale>
                                    <p:animScale>
                                      <p:cBhvr>
                                        <p:cTn id="15" dur="1230" accel="100000" fill="hold">
                                          <p:stCondLst>
                                            <p:cond delay="770"/>
                                          </p:stCondLst>
                                        </p:cTn>
                                        <p:tgtEl>
                                          <p:spTgt spid="18439"/>
                                        </p:tgtEl>
                                      </p:cBhvr>
                                      <p:from x="200000" y="450000"/>
                                      <p:to x="100000" y="100000"/>
                                    </p:animScale>
                                    <p:set>
                                      <p:cBhvr>
                                        <p:cTn id="16" dur="770" fill="hold"/>
                                        <p:tgtEl>
                                          <p:spTgt spid="18439"/>
                                        </p:tgtEl>
                                        <p:attrNameLst>
                                          <p:attrName>ppt_x</p:attrName>
                                        </p:attrNameLst>
                                      </p:cBhvr>
                                      <p:to>
                                        <p:strVal val="(0.5)"/>
                                      </p:to>
                                    </p:set>
                                    <p:anim from="(0.5)" to="(#ppt_x)" calcmode="lin" valueType="num">
                                      <p:cBhvr>
                                        <p:cTn id="17" dur="1230" accel="100000" fill="hold">
                                          <p:stCondLst>
                                            <p:cond delay="770"/>
                                          </p:stCondLst>
                                        </p:cTn>
                                        <p:tgtEl>
                                          <p:spTgt spid="18439"/>
                                        </p:tgtEl>
                                        <p:attrNameLst>
                                          <p:attrName>ppt_x</p:attrName>
                                        </p:attrNameLst>
                                      </p:cBhvr>
                                    </p:anim>
                                    <p:set>
                                      <p:cBhvr>
                                        <p:cTn id="18" dur="770" fill="hold"/>
                                        <p:tgtEl>
                                          <p:spTgt spid="18439"/>
                                        </p:tgtEl>
                                        <p:attrNameLst>
                                          <p:attrName>ppt_y</p:attrName>
                                        </p:attrNameLst>
                                      </p:cBhvr>
                                      <p:to>
                                        <p:strVal val="(#ppt_y+0.4)"/>
                                      </p:to>
                                    </p:set>
                                    <p:anim from="(#ppt_y+0.4)" to="(#ppt_y)" calcmode="lin" valueType="num">
                                      <p:cBhvr>
                                        <p:cTn id="19" dur="1230" accel="100000" fill="hold">
                                          <p:stCondLst>
                                            <p:cond delay="770"/>
                                          </p:stCondLst>
                                        </p:cTn>
                                        <p:tgtEl>
                                          <p:spTgt spid="18439"/>
                                        </p:tgtEl>
                                        <p:attrNameLst>
                                          <p:attrName>ppt_y</p:attrName>
                                        </p:attrNameLst>
                                      </p:cBhvr>
                                    </p:anim>
                                  </p:childTnLst>
                                </p:cTn>
                              </p:par>
                            </p:childTnLst>
                          </p:cTn>
                        </p:par>
                        <p:par>
                          <p:cTn id="20" fill="hold">
                            <p:stCondLst>
                              <p:cond delay="3700"/>
                            </p:stCondLst>
                            <p:childTnLst>
                              <p:par>
                                <p:cTn id="21" presetID="8" presetClass="entr" presetSubtype="16"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diamond(in)">
                                      <p:cBhvr>
                                        <p:cTn id="2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3" grpId="0"/>
      <p:bldP spid="1843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0" y="457200"/>
            <a:ext cx="9445814" cy="4572001"/>
            <a:chOff x="2986" y="457200"/>
            <a:chExt cx="9445814" cy="4572001"/>
          </a:xfrm>
        </p:grpSpPr>
        <p:pic>
          <p:nvPicPr>
            <p:cNvPr id="2" name="Picture 5" descr="http://planecrashinfo.com/images/phase%20flight.jpg"/>
            <p:cNvPicPr>
              <a:picLocks noChangeAspect="1" noChangeArrowheads="1"/>
            </p:cNvPicPr>
            <p:nvPr/>
          </p:nvPicPr>
          <p:blipFill>
            <a:blip r:embed="rId2" r:link="rId3" cstate="print"/>
            <a:srcRect/>
            <a:stretch>
              <a:fillRect/>
            </a:stretch>
          </p:blipFill>
          <p:spPr bwMode="auto">
            <a:xfrm>
              <a:off x="2986" y="1524000"/>
              <a:ext cx="9141014" cy="3505201"/>
            </a:xfrm>
            <a:prstGeom prst="rect">
              <a:avLst/>
            </a:prstGeom>
            <a:noFill/>
          </p:spPr>
        </p:pic>
        <p:sp>
          <p:nvSpPr>
            <p:cNvPr id="3" name="TextBox 2"/>
            <p:cNvSpPr txBox="1"/>
            <p:nvPr/>
          </p:nvSpPr>
          <p:spPr>
            <a:xfrm>
              <a:off x="304800" y="457200"/>
              <a:ext cx="9144000" cy="954107"/>
            </a:xfrm>
            <a:prstGeom prst="rect">
              <a:avLst/>
            </a:prstGeom>
            <a:noFill/>
          </p:spPr>
          <p:txBody>
            <a:bodyPr wrap="square" rtlCol="0">
              <a:spAutoFit/>
            </a:bodyPr>
            <a:lstStyle/>
            <a:p>
              <a:r>
                <a:rPr lang="en-US" sz="2800" dirty="0" smtClean="0">
                  <a:latin typeface="Copperplate Gothic Bold" pitchFamily="34" charset="0"/>
                </a:rPr>
                <a:t>This is a chart showing where the most accidents and fatalities occur on a flight.</a:t>
              </a:r>
              <a:endParaRPr lang="en-US" sz="2800" dirty="0">
                <a:latin typeface="Copperplate Gothic Bold" pitchFamily="34" charset="0"/>
              </a:endParaRPr>
            </a:p>
          </p:txBody>
        </p:sp>
      </p:grpSp>
      <p:sp>
        <p:nvSpPr>
          <p:cNvPr id="4" name="TextBox 3"/>
          <p:cNvSpPr txBox="1"/>
          <p:nvPr/>
        </p:nvSpPr>
        <p:spPr>
          <a:xfrm>
            <a:off x="2667000" y="5334000"/>
            <a:ext cx="4343400" cy="400110"/>
          </a:xfrm>
          <a:prstGeom prst="rect">
            <a:avLst/>
          </a:prstGeom>
          <a:noFill/>
        </p:spPr>
        <p:txBody>
          <a:bodyPr wrap="square" rtlCol="0">
            <a:spAutoFit/>
          </a:bodyPr>
          <a:lstStyle/>
          <a:p>
            <a:r>
              <a:rPr lang="en-US" sz="2000" dirty="0" smtClean="0">
                <a:latin typeface="Copperplate Gothic Bold" pitchFamily="34" charset="0"/>
              </a:rPr>
              <a:t>Isn't it reassuring………</a:t>
            </a:r>
            <a:endParaRPr lang="en-US" sz="2000" dirty="0">
              <a:latin typeface="Copperplate Gothic Bold" pitchFamily="34" charset="0"/>
            </a:endParaRPr>
          </a:p>
        </p:txBody>
      </p:sp>
      <p:pic>
        <p:nvPicPr>
          <p:cNvPr id="1026" name="Picture 2" descr="\\Peerswick\OfficeXPMedia\FILES\PFILES\MSOFFICE\MEDIA\CNTCD1\ClipArt3\j0239043.wmf"/>
          <p:cNvPicPr>
            <a:picLocks noChangeAspect="1" noChangeArrowheads="1"/>
          </p:cNvPicPr>
          <p:nvPr/>
        </p:nvPicPr>
        <p:blipFill>
          <a:blip r:embed="rId4" cstate="print"/>
          <a:srcRect/>
          <a:stretch>
            <a:fillRect/>
          </a:stretch>
        </p:blipFill>
        <p:spPr bwMode="auto">
          <a:xfrm>
            <a:off x="-540282" y="4267200"/>
            <a:ext cx="540282" cy="253999"/>
          </a:xfrm>
          <a:prstGeom prst="rect">
            <a:avLst/>
          </a:prstGeom>
          <a:noFill/>
        </p:spPr>
      </p:pic>
      <p:pic>
        <p:nvPicPr>
          <p:cNvPr id="1029" name="Picture 5" descr="C:\Documents and Settings\liammciver\Local Settings\Temporary Internet Files\Content.IE5\2WJ8I379\MM900047044[1].gif"/>
          <p:cNvPicPr>
            <a:picLocks noChangeAspect="1" noChangeArrowheads="1" noCrop="1"/>
          </p:cNvPicPr>
          <p:nvPr/>
        </p:nvPicPr>
        <p:blipFill>
          <a:blip r:embed="rId5" cstate="print"/>
          <a:srcRect/>
          <a:stretch>
            <a:fillRect/>
          </a:stretch>
        </p:blipFill>
        <p:spPr bwMode="auto">
          <a:xfrm>
            <a:off x="5486400" y="2438400"/>
            <a:ext cx="5670176" cy="20955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style.rotation</p:attrName>
                                        </p:attrNameLst>
                                      </p:cBhvr>
                                      <p:tavLst>
                                        <p:tav tm="0">
                                          <p:val>
                                            <p:fltVal val="720"/>
                                          </p:val>
                                        </p:tav>
                                        <p:tav tm="100000">
                                          <p:val>
                                            <p:fltVal val="0"/>
                                          </p:val>
                                        </p:tav>
                                      </p:tavLst>
                                    </p:anim>
                                    <p:anim calcmode="lin" valueType="num">
                                      <p:cBhvr>
                                        <p:cTn id="9" dur="2000" fill="hold"/>
                                        <p:tgtEl>
                                          <p:spTgt spid="5"/>
                                        </p:tgtEl>
                                        <p:attrNameLst>
                                          <p:attrName>ppt_h</p:attrName>
                                        </p:attrNameLst>
                                      </p:cBhvr>
                                      <p:tavLst>
                                        <p:tav tm="0">
                                          <p:val>
                                            <p:fltVal val="0"/>
                                          </p:val>
                                        </p:tav>
                                        <p:tav tm="100000">
                                          <p:val>
                                            <p:strVal val="#ppt_h"/>
                                          </p:val>
                                        </p:tav>
                                      </p:tavLst>
                                    </p:anim>
                                    <p:anim calcmode="lin" valueType="num">
                                      <p:cBhvr>
                                        <p:cTn id="10" dur="2000" fill="hold"/>
                                        <p:tgtEl>
                                          <p:spTgt spid="5"/>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0" presetClass="path" presetSubtype="0" accel="50000" decel="50000" fill="hold" nodeType="afterEffect">
                                  <p:stCondLst>
                                    <p:cond delay="0"/>
                                  </p:stCondLst>
                                  <p:childTnLst>
                                    <p:animMotion origin="layout" path="M 0.00451 -0.00787 C 0.01093 -0.00578 0.01632 -0.00162 0.02291 0.00069 C 0.02882 0.00277 0.03489 0.00439 0.04079 0.00601 C 0.10711 0.00347 0.17152 -0.00162 0.23819 -0.00278 C 0.24722 -0.00416 0.25573 -0.0081 0.26406 -0.00972 C 0.26892 -0.01064 0.27378 -0.01064 0.27847 -0.01133 C 0.28211 -0.0118 0.28559 -0.01249 0.28889 -0.01318 C 0.29687 -0.0148 0.30451 -0.01827 0.31232 -0.02012 C 0.31961 -0.02498 0.32448 -0.02544 0.33316 -0.02683 C 0.34357 -0.03192 0.35208 -0.04071 0.36284 -0.04417 C 0.36961 -0.05019 0.37743 -0.05481 0.38507 -0.05805 C 0.39045 -0.0636 0.39409 -0.06453 0.40069 -0.06684 C 0.40173 -0.06799 0.40347 -0.06892 0.40451 -0.07031 C 0.40538 -0.07169 0.4059 -0.07424 0.40711 -0.0754 C 0.40972 -0.07794 0.41579 -0.0791 0.41892 -0.08048 C 0.42343 -0.08256 0.42708 -0.08742 0.43159 -0.08927 C 0.43593 -0.09089 0.44045 -0.09112 0.44461 -0.09274 C 0.45416 -0.10107 0.44948 -0.09875 0.45781 -0.1013 C 0.46215 -0.10523 0.46944 -0.11194 0.47465 -0.11355 C 0.47968 -0.11517 0.48489 -0.11517 0.4901 -0.11679 C 0.49479 -0.12627 0.50173 -0.12812 0.50972 -0.13067 C 0.51857 -0.1383 0.52934 -0.14154 0.53836 -0.14986 C 0.54687 -0.15796 0.55659 -0.16952 0.56666 -0.17392 C 0.59878 -0.17276 0.61284 -0.17091 0.64097 -0.16883 C 0.65764 -0.16073 0.68038 -0.16258 0.69652 -0.16189 C 0.71475 -0.15379 0.72691 -0.15125 0.74722 -0.14986 C 0.75555 -0.14824 0.76128 -0.14709 0.76805 -0.14108 C 0.77135 -0.13483 0.77118 -0.13136 0.77604 -0.1272 C 0.78038 -0.11864 0.78507 -0.11841 0.79166 -0.11355 C 0.80451 -0.10407 0.82118 -0.10014 0.83576 -0.09621 C 0.84878 -0.08534 0.86007 -0.08534 0.87586 -0.08395 C 0.88628 -0.08187 0.89218 -0.0784 0.90329 -0.07701 C 0.90798 -0.07262 0.91163 -0.07169 0.91753 -0.07031 C 0.92135 -0.05574 0.91562 -0.07285 0.92257 -0.06337 C 0.92378 -0.06198 0.92309 -0.05944 0.92413 -0.05805 C 0.92604 -0.05504 0.93159 -0.05111 0.93159 -0.05088 C 0.9342 -0.04256 0.93559 -0.03446 0.93559 -0.02521 " pathEditMode="relative" rAng="0" ptsTypes="ffffffffffffffffffffffffffffffffffffA">
                                      <p:cBhvr>
                                        <p:cTn id="13" dur="3000" fill="hold"/>
                                        <p:tgtEl>
                                          <p:spTgt spid="1026"/>
                                        </p:tgtEl>
                                        <p:attrNameLst>
                                          <p:attrName>ppt_x</p:attrName>
                                          <p:attrName>ppt_y</p:attrName>
                                        </p:attrNameLst>
                                      </p:cBhvr>
                                      <p:rCtr x="465" y="-76"/>
                                    </p:animMotion>
                                  </p:childTnLst>
                                </p:cTn>
                              </p:par>
                            </p:childTnLst>
                          </p:cTn>
                        </p:par>
                        <p:par>
                          <p:cTn id="14" fill="hold">
                            <p:stCondLst>
                              <p:cond delay="5000"/>
                            </p:stCondLst>
                            <p:childTnLst>
                              <p:par>
                                <p:cTn id="15" presetID="1" presetClass="entr" presetSubtype="0" fill="hold" nodeType="afterEffect">
                                  <p:stCondLst>
                                    <p:cond delay="0"/>
                                  </p:stCondLst>
                                  <p:childTnLst>
                                    <p:set>
                                      <p:cBhvr>
                                        <p:cTn id="16" dur="1" fill="hold">
                                          <p:stCondLst>
                                            <p:cond delay="0"/>
                                          </p:stCondLst>
                                        </p:cTn>
                                        <p:tgtEl>
                                          <p:spTgt spid="1029"/>
                                        </p:tgtEl>
                                        <p:attrNameLst>
                                          <p:attrName>style.visibility</p:attrName>
                                        </p:attrNameLst>
                                      </p:cBhvr>
                                      <p:to>
                                        <p:strVal val="visible"/>
                                      </p:to>
                                    </p:set>
                                  </p:childTnLst>
                                </p:cTn>
                              </p:par>
                            </p:childTnLst>
                          </p:cTn>
                        </p:par>
                        <p:par>
                          <p:cTn id="17" fill="hold">
                            <p:stCondLst>
                              <p:cond delay="5000"/>
                            </p:stCondLst>
                            <p:childTnLst>
                              <p:par>
                                <p:cTn id="18" presetID="1" presetClass="exit" presetSubtype="0" fill="hold" nodeType="afterEffect">
                                  <p:stCondLst>
                                    <p:cond delay="0"/>
                                  </p:stCondLst>
                                  <p:childTnLst>
                                    <p:set>
                                      <p:cBhvr>
                                        <p:cTn id="19" dur="1" fill="hold">
                                          <p:stCondLst>
                                            <p:cond delay="0"/>
                                          </p:stCondLst>
                                        </p:cTn>
                                        <p:tgtEl>
                                          <p:spTgt spid="1026"/>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circle(in)">
                                      <p:cBhvr>
                                        <p:cTn id="2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914400" y="381000"/>
            <a:ext cx="7006598" cy="101566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6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Roller coaster</a:t>
            </a:r>
            <a:endParaRPr kumimoji="0" lang="en-US" altLang="ja-JP" sz="6000" b="0" i="0" u="none" strike="noStrike" cap="none" normalizeH="0" baseline="0" dirty="0" smtClean="0">
              <a:ln>
                <a:noFill/>
              </a:ln>
              <a:solidFill>
                <a:schemeClr val="tx1"/>
              </a:solidFill>
              <a:effectLst/>
              <a:latin typeface="Copperplate Gothic Bold" pitchFamily="34" charset="0"/>
              <a:cs typeface="Arial" pitchFamily="34" charset="0"/>
            </a:endParaRPr>
          </a:p>
        </p:txBody>
      </p:sp>
      <p:sp>
        <p:nvSpPr>
          <p:cNvPr id="20482" name="Rectangle 2"/>
          <p:cNvSpPr>
            <a:spLocks noChangeArrowheads="1"/>
          </p:cNvSpPr>
          <p:nvPr/>
        </p:nvSpPr>
        <p:spPr bwMode="auto">
          <a:xfrm>
            <a:off x="0" y="1370112"/>
            <a:ext cx="914400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altLang="ja-JP" sz="2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The first roller coaster was finished on the 20</a:t>
            </a:r>
            <a:r>
              <a:rPr kumimoji="0" lang="en-US" altLang="ja-JP" sz="2000" b="0" i="0" u="none" strike="noStrike" cap="none" normalizeH="0" baseline="30000" dirty="0" smtClean="0">
                <a:ln>
                  <a:noFill/>
                </a:ln>
                <a:solidFill>
                  <a:schemeClr val="tx1"/>
                </a:solidFill>
                <a:effectLst/>
                <a:latin typeface="Copperplate Gothic Bold" pitchFamily="34" charset="0"/>
                <a:ea typeface="MS Mincho" pitchFamily="49" charset="-128"/>
                <a:cs typeface="Arial" pitchFamily="34" charset="0"/>
              </a:rPr>
              <a:t>th</a:t>
            </a:r>
            <a:r>
              <a:rPr kumimoji="0" lang="en-US" altLang="ja-JP" sz="2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 of January 1885 by LaMarcus Adna Thompson. </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altLang="ja-JP" sz="2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Roller coasters are purely for amusement and not actually for transport. </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altLang="ja-JP" sz="2000" b="0" i="0" u="none" strike="noStrike" cap="none" normalizeH="0" baseline="0" dirty="0" smtClean="0">
                <a:ln>
                  <a:noFill/>
                </a:ln>
                <a:solidFill>
                  <a:schemeClr val="tx1"/>
                </a:solidFill>
                <a:effectLst/>
                <a:latin typeface="Copperplate Gothic Bold" pitchFamily="34" charset="0"/>
                <a:ea typeface="MS Mincho" pitchFamily="49" charset="-128"/>
                <a:cs typeface="Arial" pitchFamily="34" charset="0"/>
              </a:rPr>
              <a:t>Roller coasters have changed our society by adding another form of entertainment and giving those thrill seeking people what they want.   </a:t>
            </a:r>
            <a:endParaRPr kumimoji="0" lang="en-US" altLang="ja-JP" sz="2000" b="0" i="0" u="none" strike="noStrike" cap="none" normalizeH="0" baseline="0" dirty="0" smtClean="0">
              <a:ln>
                <a:noFill/>
              </a:ln>
              <a:solidFill>
                <a:schemeClr val="tx1"/>
              </a:solidFill>
              <a:effectLst/>
              <a:latin typeface="Copperplate Gothic Bold" pitchFamily="34" charset="0"/>
              <a:cs typeface="Arial" pitchFamily="34" charset="0"/>
            </a:endParaRPr>
          </a:p>
        </p:txBody>
      </p:sp>
      <p:sp>
        <p:nvSpPr>
          <p:cNvPr id="20486" name="AutoShape 6" descr="http://emilytheperson.com/roller%20coaster.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488" name="AutoShape 8" descr="http://www.churchatthemovies.com/blog/wp-content/uploads/2009/08/roller-coaster.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490" name="AutoShape 10" descr="http://www.churchatthemovies.com/blog/wp-content/uploads/2009/08/roller-coaster.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492" name="AutoShape 12" descr="See full size image">
            <a:hlinkClick r:id="rId2"/>
          </p:cNvPr>
          <p:cNvSpPr>
            <a:spLocks noChangeAspect="1" noChangeArrowheads="1"/>
          </p:cNvSpPr>
          <p:nvPr/>
        </p:nvSpPr>
        <p:spPr bwMode="auto">
          <a:xfrm>
            <a:off x="155575" y="-357188"/>
            <a:ext cx="1009650" cy="7524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494" name="AutoShape 14" descr="http://www.churchatthemovies.com/blog/wp-content/uploads/2009/08/roller-coaster.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grpSp>
        <p:nvGrpSpPr>
          <p:cNvPr id="11" name="Group 10"/>
          <p:cNvGrpSpPr/>
          <p:nvPr/>
        </p:nvGrpSpPr>
        <p:grpSpPr>
          <a:xfrm>
            <a:off x="1524000" y="3505200"/>
            <a:ext cx="6229350" cy="3215640"/>
            <a:chOff x="1600200" y="3429000"/>
            <a:chExt cx="6229350" cy="3215640"/>
          </a:xfrm>
        </p:grpSpPr>
        <p:pic>
          <p:nvPicPr>
            <p:cNvPr id="20484" name="Picture 4" descr="http://sciencefair.math.iit.edu/projects/forces/roller_coaster.jpg"/>
            <p:cNvPicPr>
              <a:picLocks noChangeAspect="1" noChangeArrowheads="1"/>
            </p:cNvPicPr>
            <p:nvPr/>
          </p:nvPicPr>
          <p:blipFill>
            <a:blip r:embed="rId3" cstate="print"/>
            <a:srcRect/>
            <a:stretch>
              <a:fillRect/>
            </a:stretch>
          </p:blipFill>
          <p:spPr bwMode="auto">
            <a:xfrm>
              <a:off x="1600200" y="3429000"/>
              <a:ext cx="2185704" cy="3124200"/>
            </a:xfrm>
            <a:prstGeom prst="rect">
              <a:avLst/>
            </a:prstGeom>
            <a:noFill/>
          </p:spPr>
        </p:pic>
        <p:pic>
          <p:nvPicPr>
            <p:cNvPr id="1026" name="Picture 2" descr="http://daycaredaze.files.wordpress.com/2010/06/roller-coaster.jpg"/>
            <p:cNvPicPr>
              <a:picLocks noChangeAspect="1" noChangeArrowheads="1"/>
            </p:cNvPicPr>
            <p:nvPr/>
          </p:nvPicPr>
          <p:blipFill>
            <a:blip r:embed="rId4" cstate="print"/>
            <a:srcRect/>
            <a:stretch>
              <a:fillRect/>
            </a:stretch>
          </p:blipFill>
          <p:spPr bwMode="auto">
            <a:xfrm>
              <a:off x="3810000" y="3429000"/>
              <a:ext cx="4019550" cy="3215640"/>
            </a:xfrm>
            <a:prstGeom prst="rect">
              <a:avLst/>
            </a:prstGeom>
            <a:noFill/>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0481"/>
                                        </p:tgtEl>
                                        <p:attrNameLst>
                                          <p:attrName>style.visibility</p:attrName>
                                        </p:attrNameLst>
                                      </p:cBhvr>
                                      <p:to>
                                        <p:strVal val="visible"/>
                                      </p:to>
                                    </p:set>
                                    <p:animEffect transition="in" filter="wipe(down)">
                                      <p:cBhvr>
                                        <p:cTn id="7" dur="580">
                                          <p:stCondLst>
                                            <p:cond delay="0"/>
                                          </p:stCondLst>
                                        </p:cTn>
                                        <p:tgtEl>
                                          <p:spTgt spid="20481"/>
                                        </p:tgtEl>
                                      </p:cBhvr>
                                    </p:animEffect>
                                    <p:anim calcmode="lin" valueType="num">
                                      <p:cBhvr>
                                        <p:cTn id="8" dur="1822" tmFilter="0,0; 0.14,0.36; 0.43,0.73; 0.71,0.91; 1.0,1.0">
                                          <p:stCondLst>
                                            <p:cond delay="0"/>
                                          </p:stCondLst>
                                        </p:cTn>
                                        <p:tgtEl>
                                          <p:spTgt spid="2048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048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048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048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0481"/>
                                        </p:tgtEl>
                                        <p:attrNameLst>
                                          <p:attrName>ppt_y</p:attrName>
                                        </p:attrNameLst>
                                      </p:cBhvr>
                                      <p:tavLst>
                                        <p:tav tm="0" fmla="#ppt_y-sin(pi*$)/81">
                                          <p:val>
                                            <p:fltVal val="0"/>
                                          </p:val>
                                        </p:tav>
                                        <p:tav tm="100000">
                                          <p:val>
                                            <p:fltVal val="1"/>
                                          </p:val>
                                        </p:tav>
                                      </p:tavLst>
                                    </p:anim>
                                    <p:animScale>
                                      <p:cBhvr>
                                        <p:cTn id="13" dur="26">
                                          <p:stCondLst>
                                            <p:cond delay="650"/>
                                          </p:stCondLst>
                                        </p:cTn>
                                        <p:tgtEl>
                                          <p:spTgt spid="20481"/>
                                        </p:tgtEl>
                                      </p:cBhvr>
                                      <p:to x="100000" y="60000"/>
                                    </p:animScale>
                                    <p:animScale>
                                      <p:cBhvr>
                                        <p:cTn id="14" dur="166" decel="50000">
                                          <p:stCondLst>
                                            <p:cond delay="676"/>
                                          </p:stCondLst>
                                        </p:cTn>
                                        <p:tgtEl>
                                          <p:spTgt spid="20481"/>
                                        </p:tgtEl>
                                      </p:cBhvr>
                                      <p:to x="100000" y="100000"/>
                                    </p:animScale>
                                    <p:animScale>
                                      <p:cBhvr>
                                        <p:cTn id="15" dur="26">
                                          <p:stCondLst>
                                            <p:cond delay="1312"/>
                                          </p:stCondLst>
                                        </p:cTn>
                                        <p:tgtEl>
                                          <p:spTgt spid="20481"/>
                                        </p:tgtEl>
                                      </p:cBhvr>
                                      <p:to x="100000" y="80000"/>
                                    </p:animScale>
                                    <p:animScale>
                                      <p:cBhvr>
                                        <p:cTn id="16" dur="166" decel="50000">
                                          <p:stCondLst>
                                            <p:cond delay="1338"/>
                                          </p:stCondLst>
                                        </p:cTn>
                                        <p:tgtEl>
                                          <p:spTgt spid="20481"/>
                                        </p:tgtEl>
                                      </p:cBhvr>
                                      <p:to x="100000" y="100000"/>
                                    </p:animScale>
                                    <p:animScale>
                                      <p:cBhvr>
                                        <p:cTn id="17" dur="26">
                                          <p:stCondLst>
                                            <p:cond delay="1642"/>
                                          </p:stCondLst>
                                        </p:cTn>
                                        <p:tgtEl>
                                          <p:spTgt spid="20481"/>
                                        </p:tgtEl>
                                      </p:cBhvr>
                                      <p:to x="100000" y="90000"/>
                                    </p:animScale>
                                    <p:animScale>
                                      <p:cBhvr>
                                        <p:cTn id="18" dur="166" decel="50000">
                                          <p:stCondLst>
                                            <p:cond delay="1668"/>
                                          </p:stCondLst>
                                        </p:cTn>
                                        <p:tgtEl>
                                          <p:spTgt spid="20481"/>
                                        </p:tgtEl>
                                      </p:cBhvr>
                                      <p:to x="100000" y="100000"/>
                                    </p:animScale>
                                    <p:animScale>
                                      <p:cBhvr>
                                        <p:cTn id="19" dur="26">
                                          <p:stCondLst>
                                            <p:cond delay="1808"/>
                                          </p:stCondLst>
                                        </p:cTn>
                                        <p:tgtEl>
                                          <p:spTgt spid="20481"/>
                                        </p:tgtEl>
                                      </p:cBhvr>
                                      <p:to x="100000" y="95000"/>
                                    </p:animScale>
                                    <p:animScale>
                                      <p:cBhvr>
                                        <p:cTn id="20" dur="166" decel="50000">
                                          <p:stCondLst>
                                            <p:cond delay="1834"/>
                                          </p:stCondLst>
                                        </p:cTn>
                                        <p:tgtEl>
                                          <p:spTgt spid="20481"/>
                                        </p:tgtEl>
                                      </p:cBhvr>
                                      <p:to x="100000" y="100000"/>
                                    </p:animScale>
                                  </p:childTnLst>
                                </p:cTn>
                              </p:par>
                            </p:childTnLst>
                          </p:cTn>
                        </p:par>
                        <p:par>
                          <p:cTn id="21" fill="hold">
                            <p:stCondLst>
                              <p:cond delay="2000"/>
                            </p:stCondLst>
                            <p:childTnLst>
                              <p:par>
                                <p:cTn id="22" presetID="15" presetClass="entr" presetSubtype="0" fill="hold" grpId="0" nodeType="afterEffect">
                                  <p:stCondLst>
                                    <p:cond delay="0"/>
                                  </p:stCondLst>
                                  <p:childTnLst>
                                    <p:set>
                                      <p:cBhvr>
                                        <p:cTn id="23" dur="1" fill="hold">
                                          <p:stCondLst>
                                            <p:cond delay="0"/>
                                          </p:stCondLst>
                                        </p:cTn>
                                        <p:tgtEl>
                                          <p:spTgt spid="20482"/>
                                        </p:tgtEl>
                                        <p:attrNameLst>
                                          <p:attrName>style.visibility</p:attrName>
                                        </p:attrNameLst>
                                      </p:cBhvr>
                                      <p:to>
                                        <p:strVal val="visible"/>
                                      </p:to>
                                    </p:set>
                                    <p:anim calcmode="lin" valueType="num">
                                      <p:cBhvr>
                                        <p:cTn id="24" dur="1000" fill="hold"/>
                                        <p:tgtEl>
                                          <p:spTgt spid="20482"/>
                                        </p:tgtEl>
                                        <p:attrNameLst>
                                          <p:attrName>ppt_w</p:attrName>
                                        </p:attrNameLst>
                                      </p:cBhvr>
                                      <p:tavLst>
                                        <p:tav tm="0">
                                          <p:val>
                                            <p:fltVal val="0"/>
                                          </p:val>
                                        </p:tav>
                                        <p:tav tm="100000">
                                          <p:val>
                                            <p:strVal val="#ppt_w"/>
                                          </p:val>
                                        </p:tav>
                                      </p:tavLst>
                                    </p:anim>
                                    <p:anim calcmode="lin" valueType="num">
                                      <p:cBhvr>
                                        <p:cTn id="25" dur="1000" fill="hold"/>
                                        <p:tgtEl>
                                          <p:spTgt spid="20482"/>
                                        </p:tgtEl>
                                        <p:attrNameLst>
                                          <p:attrName>ppt_h</p:attrName>
                                        </p:attrNameLst>
                                      </p:cBhvr>
                                      <p:tavLst>
                                        <p:tav tm="0">
                                          <p:val>
                                            <p:fltVal val="0"/>
                                          </p:val>
                                        </p:tav>
                                        <p:tav tm="100000">
                                          <p:val>
                                            <p:strVal val="#ppt_h"/>
                                          </p:val>
                                        </p:tav>
                                      </p:tavLst>
                                    </p:anim>
                                    <p:anim calcmode="lin" valueType="num">
                                      <p:cBhvr>
                                        <p:cTn id="26" dur="1000" fill="hold"/>
                                        <p:tgtEl>
                                          <p:spTgt spid="20482"/>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20482"/>
                                        </p:tgtEl>
                                        <p:attrNameLst>
                                          <p:attrName>ppt_y</p:attrName>
                                        </p:attrNameLst>
                                      </p:cBhvr>
                                      <p:tavLst>
                                        <p:tav tm="0" fmla="#ppt_y+(sin(-2*pi*(1-$))*-#ppt_x+cos(-2*pi*(1-$))*(1-#ppt_y))*(1-$)">
                                          <p:val>
                                            <p:fltVal val="0"/>
                                          </p:val>
                                        </p:tav>
                                        <p:tav tm="100000">
                                          <p:val>
                                            <p:fltVal val="1"/>
                                          </p:val>
                                        </p:tav>
                                      </p:tavLst>
                                    </p:anim>
                                  </p:childTnLst>
                                </p:cTn>
                              </p:par>
                            </p:childTnLst>
                          </p:cTn>
                        </p:par>
                        <p:par>
                          <p:cTn id="28" fill="hold">
                            <p:stCondLst>
                              <p:cond delay="3000"/>
                            </p:stCondLst>
                            <p:childTnLst>
                              <p:par>
                                <p:cTn id="29" presetID="35"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anim calcmode="lin" valueType="num">
                                      <p:cBhvr>
                                        <p:cTn id="32" dur="2000" fill="hold"/>
                                        <p:tgtEl>
                                          <p:spTgt spid="11"/>
                                        </p:tgtEl>
                                        <p:attrNameLst>
                                          <p:attrName>style.rotation</p:attrName>
                                        </p:attrNameLst>
                                      </p:cBhvr>
                                      <p:tavLst>
                                        <p:tav tm="0">
                                          <p:val>
                                            <p:fltVal val="720"/>
                                          </p:val>
                                        </p:tav>
                                        <p:tav tm="100000">
                                          <p:val>
                                            <p:fltVal val="0"/>
                                          </p:val>
                                        </p:tav>
                                      </p:tavLst>
                                    </p:anim>
                                    <p:anim calcmode="lin" valueType="num">
                                      <p:cBhvr>
                                        <p:cTn id="33" dur="2000" fill="hold"/>
                                        <p:tgtEl>
                                          <p:spTgt spid="11"/>
                                        </p:tgtEl>
                                        <p:attrNameLst>
                                          <p:attrName>ppt_h</p:attrName>
                                        </p:attrNameLst>
                                      </p:cBhvr>
                                      <p:tavLst>
                                        <p:tav tm="0">
                                          <p:val>
                                            <p:fltVal val="0"/>
                                          </p:val>
                                        </p:tav>
                                        <p:tav tm="100000">
                                          <p:val>
                                            <p:strVal val="#ppt_h"/>
                                          </p:val>
                                        </p:tav>
                                      </p:tavLst>
                                    </p:anim>
                                    <p:anim calcmode="lin" valueType="num">
                                      <p:cBhvr>
                                        <p:cTn id="34" dur="2000" fill="hold"/>
                                        <p:tgtEl>
                                          <p:spTgt spid="11"/>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1" grpId="0"/>
      <p:bldP spid="2048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511</TotalTime>
  <Words>846</Words>
  <Application>Microsoft Office PowerPoint</Application>
  <PresentationFormat>On-screen Show (4:3)</PresentationFormat>
  <Paragraphs>59</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How has the wheel affected society??</vt:lpstr>
      <vt:lpstr>Slide 2</vt:lpstr>
      <vt:lpstr>Slide 3</vt:lpstr>
      <vt:lpstr>Slide 4</vt:lpstr>
      <vt:lpstr>Slide 5</vt:lpstr>
      <vt:lpstr>Slide 6</vt:lpstr>
      <vt:lpstr>Slide 7</vt:lpstr>
      <vt:lpstr>Slide 8</vt:lpstr>
      <vt:lpstr>Slide 9</vt:lpstr>
      <vt:lpstr>Slide 10</vt:lpstr>
      <vt:lpstr>Slide 11</vt:lpstr>
      <vt:lpstr>Slide 12</vt:lpstr>
    </vt:vector>
  </TitlesOfParts>
  <Company>Riccarton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has the wheel affected society?????</dc:title>
  <dc:creator>liammciver</dc:creator>
  <cp:lastModifiedBy>liammciver</cp:lastModifiedBy>
  <cp:revision>147</cp:revision>
  <dcterms:created xsi:type="dcterms:W3CDTF">2010-12-06T00:36:49Z</dcterms:created>
  <dcterms:modified xsi:type="dcterms:W3CDTF">2010-12-07T22:46:32Z</dcterms:modified>
</cp:coreProperties>
</file>